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28"/>
  </p:notesMasterIdLst>
  <p:handoutMasterIdLst>
    <p:handoutMasterId r:id="rId29"/>
  </p:handoutMasterIdLst>
  <p:sldIdLst>
    <p:sldId id="256" r:id="rId2"/>
    <p:sldId id="260" r:id="rId3"/>
    <p:sldId id="313" r:id="rId4"/>
    <p:sldId id="290" r:id="rId5"/>
    <p:sldId id="291" r:id="rId6"/>
    <p:sldId id="315" r:id="rId7"/>
    <p:sldId id="278" r:id="rId8"/>
    <p:sldId id="316" r:id="rId9"/>
    <p:sldId id="317" r:id="rId10"/>
    <p:sldId id="277" r:id="rId11"/>
    <p:sldId id="265" r:id="rId12"/>
    <p:sldId id="271" r:id="rId13"/>
    <p:sldId id="289" r:id="rId14"/>
    <p:sldId id="301" r:id="rId15"/>
    <p:sldId id="302" r:id="rId16"/>
    <p:sldId id="274" r:id="rId17"/>
    <p:sldId id="309" r:id="rId18"/>
    <p:sldId id="312" r:id="rId19"/>
    <p:sldId id="305" r:id="rId20"/>
    <p:sldId id="303" r:id="rId21"/>
    <p:sldId id="311" r:id="rId22"/>
    <p:sldId id="308" r:id="rId23"/>
    <p:sldId id="310" r:id="rId24"/>
    <p:sldId id="304" r:id="rId25"/>
    <p:sldId id="306" r:id="rId26"/>
    <p:sldId id="307" r:id="rId27"/>
  </p:sldIdLst>
  <p:sldSz cx="9144000" cy="6858000" type="screen4x3"/>
  <p:notesSz cx="68580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6600"/>
    <a:srgbClr val="00C000"/>
    <a:srgbClr val="FFC000"/>
    <a:srgbClr val="CC3300"/>
    <a:srgbClr val="CC9933"/>
    <a:srgbClr val="CCCCCC"/>
    <a:srgbClr val="C7C7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6" d="100"/>
          <a:sy n="66" d="100"/>
        </p:scale>
        <p:origin x="600"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2215" cy="463946"/>
          </a:xfrm>
          <a:prstGeom prst="rect">
            <a:avLst/>
          </a:prstGeom>
          <a:noFill/>
          <a:ln w="9525">
            <a:noFill/>
            <a:miter lim="800000"/>
            <a:headEnd/>
            <a:tailEnd/>
          </a:ln>
          <a:effectLst/>
        </p:spPr>
        <p:txBody>
          <a:bodyPr vert="horz" wrap="square" lIns="91513" tIns="45757" rIns="91513" bIns="45757"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6387" name="Rectangle 3"/>
          <p:cNvSpPr>
            <a:spLocks noGrp="1" noChangeArrowheads="1"/>
          </p:cNvSpPr>
          <p:nvPr>
            <p:ph type="dt" sz="quarter" idx="1"/>
          </p:nvPr>
        </p:nvSpPr>
        <p:spPr bwMode="auto">
          <a:xfrm>
            <a:off x="3884232" y="0"/>
            <a:ext cx="2972215" cy="463946"/>
          </a:xfrm>
          <a:prstGeom prst="rect">
            <a:avLst/>
          </a:prstGeom>
          <a:noFill/>
          <a:ln w="9525">
            <a:noFill/>
            <a:miter lim="800000"/>
            <a:headEnd/>
            <a:tailEnd/>
          </a:ln>
          <a:effectLst/>
        </p:spPr>
        <p:txBody>
          <a:bodyPr vert="horz" wrap="square" lIns="91513" tIns="45757" rIns="91513" bIns="45757"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6388" name="Rectangle 4"/>
          <p:cNvSpPr>
            <a:spLocks noGrp="1" noChangeArrowheads="1"/>
          </p:cNvSpPr>
          <p:nvPr>
            <p:ph type="ftr" sz="quarter" idx="2"/>
          </p:nvPr>
        </p:nvSpPr>
        <p:spPr bwMode="auto">
          <a:xfrm>
            <a:off x="0" y="8830865"/>
            <a:ext cx="2972215" cy="463946"/>
          </a:xfrm>
          <a:prstGeom prst="rect">
            <a:avLst/>
          </a:prstGeom>
          <a:noFill/>
          <a:ln w="9525">
            <a:noFill/>
            <a:miter lim="800000"/>
            <a:headEnd/>
            <a:tailEnd/>
          </a:ln>
          <a:effectLst/>
        </p:spPr>
        <p:txBody>
          <a:bodyPr vert="horz" wrap="square" lIns="91513" tIns="45757" rIns="91513" bIns="45757"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6389" name="Rectangle 5"/>
          <p:cNvSpPr>
            <a:spLocks noGrp="1" noChangeArrowheads="1"/>
          </p:cNvSpPr>
          <p:nvPr>
            <p:ph type="sldNum" sz="quarter" idx="3"/>
          </p:nvPr>
        </p:nvSpPr>
        <p:spPr bwMode="auto">
          <a:xfrm>
            <a:off x="3884232" y="8830865"/>
            <a:ext cx="2972215" cy="463946"/>
          </a:xfrm>
          <a:prstGeom prst="rect">
            <a:avLst/>
          </a:prstGeom>
          <a:noFill/>
          <a:ln w="9525">
            <a:noFill/>
            <a:miter lim="800000"/>
            <a:headEnd/>
            <a:tailEnd/>
          </a:ln>
          <a:effectLst/>
        </p:spPr>
        <p:txBody>
          <a:bodyPr vert="horz" wrap="square" lIns="91513" tIns="45757" rIns="91513" bIns="45757" numCol="1" anchor="b" anchorCtr="0" compatLnSpc="1">
            <a:prstTxWarp prst="textNoShape">
              <a:avLst/>
            </a:prstTxWarp>
          </a:bodyPr>
          <a:lstStyle>
            <a:lvl1pPr algn="r" eaLnBrk="1" hangingPunct="1">
              <a:defRPr sz="1200"/>
            </a:lvl1pPr>
          </a:lstStyle>
          <a:p>
            <a:pPr>
              <a:defRPr/>
            </a:pPr>
            <a:fld id="{9A8BE0CA-0153-4026-A669-DF460D337C30}" type="slidenum">
              <a:rPr lang="en-US" altLang="en-US"/>
              <a:pPr>
                <a:defRPr/>
              </a:pPr>
              <a:t>‹#›</a:t>
            </a:fld>
            <a:endParaRPr lang="en-US" altLang="en-US"/>
          </a:p>
        </p:txBody>
      </p:sp>
    </p:spTree>
    <p:extLst>
      <p:ext uri="{BB962C8B-B14F-4D97-AF65-F5344CB8AC3E}">
        <p14:creationId xmlns:p14="http://schemas.microsoft.com/office/powerpoint/2010/main" val="3677925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2215" cy="463946"/>
          </a:xfrm>
          <a:prstGeom prst="rect">
            <a:avLst/>
          </a:prstGeom>
          <a:noFill/>
          <a:ln w="9525">
            <a:noFill/>
            <a:miter lim="800000"/>
            <a:headEnd/>
            <a:tailEnd/>
          </a:ln>
          <a:effectLst/>
        </p:spPr>
        <p:txBody>
          <a:bodyPr vert="horz" wrap="square" lIns="91513" tIns="45757" rIns="91513" bIns="45757"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0483" name="Rectangle 3"/>
          <p:cNvSpPr>
            <a:spLocks noGrp="1" noChangeArrowheads="1"/>
          </p:cNvSpPr>
          <p:nvPr>
            <p:ph type="dt" idx="1"/>
          </p:nvPr>
        </p:nvSpPr>
        <p:spPr bwMode="auto">
          <a:xfrm>
            <a:off x="3884232" y="0"/>
            <a:ext cx="2972215" cy="463946"/>
          </a:xfrm>
          <a:prstGeom prst="rect">
            <a:avLst/>
          </a:prstGeom>
          <a:noFill/>
          <a:ln w="9525">
            <a:noFill/>
            <a:miter lim="800000"/>
            <a:headEnd/>
            <a:tailEnd/>
          </a:ln>
          <a:effectLst/>
        </p:spPr>
        <p:txBody>
          <a:bodyPr vert="horz" wrap="square" lIns="91513" tIns="45757" rIns="91513" bIns="45757"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5"/>
          <p:cNvSpPr>
            <a:spLocks noGrp="1" noChangeArrowheads="1"/>
          </p:cNvSpPr>
          <p:nvPr>
            <p:ph type="body" sz="quarter" idx="3"/>
          </p:nvPr>
        </p:nvSpPr>
        <p:spPr bwMode="auto">
          <a:xfrm>
            <a:off x="686732" y="4415433"/>
            <a:ext cx="5484536" cy="4183459"/>
          </a:xfrm>
          <a:prstGeom prst="rect">
            <a:avLst/>
          </a:prstGeom>
          <a:noFill/>
          <a:ln w="9525">
            <a:noFill/>
            <a:miter lim="800000"/>
            <a:headEnd/>
            <a:tailEnd/>
          </a:ln>
          <a:effectLst/>
        </p:spPr>
        <p:txBody>
          <a:bodyPr vert="horz" wrap="square" lIns="91513" tIns="45757" rIns="91513" bIns="457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830865"/>
            <a:ext cx="2972215" cy="463946"/>
          </a:xfrm>
          <a:prstGeom prst="rect">
            <a:avLst/>
          </a:prstGeom>
          <a:noFill/>
          <a:ln w="9525">
            <a:noFill/>
            <a:miter lim="800000"/>
            <a:headEnd/>
            <a:tailEnd/>
          </a:ln>
          <a:effectLst/>
        </p:spPr>
        <p:txBody>
          <a:bodyPr vert="horz" wrap="square" lIns="91513" tIns="45757" rIns="91513" bIns="45757"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0487" name="Rectangle 7"/>
          <p:cNvSpPr>
            <a:spLocks noGrp="1" noChangeArrowheads="1"/>
          </p:cNvSpPr>
          <p:nvPr>
            <p:ph type="sldNum" sz="quarter" idx="5"/>
          </p:nvPr>
        </p:nvSpPr>
        <p:spPr bwMode="auto">
          <a:xfrm>
            <a:off x="3884232" y="8830865"/>
            <a:ext cx="2972215" cy="463946"/>
          </a:xfrm>
          <a:prstGeom prst="rect">
            <a:avLst/>
          </a:prstGeom>
          <a:noFill/>
          <a:ln w="9525">
            <a:noFill/>
            <a:miter lim="800000"/>
            <a:headEnd/>
            <a:tailEnd/>
          </a:ln>
          <a:effectLst/>
        </p:spPr>
        <p:txBody>
          <a:bodyPr vert="horz" wrap="square" lIns="91513" tIns="45757" rIns="91513" bIns="45757" numCol="1" anchor="b" anchorCtr="0" compatLnSpc="1">
            <a:prstTxWarp prst="textNoShape">
              <a:avLst/>
            </a:prstTxWarp>
          </a:bodyPr>
          <a:lstStyle>
            <a:lvl1pPr algn="r" eaLnBrk="1" hangingPunct="1">
              <a:defRPr sz="1200"/>
            </a:lvl1pPr>
          </a:lstStyle>
          <a:p>
            <a:pPr>
              <a:defRPr/>
            </a:pPr>
            <a:fld id="{73EC4B48-2E8B-4081-AAC6-288C08D54E97}" type="slidenum">
              <a:rPr lang="en-US" altLang="en-US"/>
              <a:pPr>
                <a:defRPr/>
              </a:pPr>
              <a:t>‹#›</a:t>
            </a:fld>
            <a:endParaRPr lang="en-US" altLang="en-US"/>
          </a:p>
        </p:txBody>
      </p:sp>
    </p:spTree>
    <p:extLst>
      <p:ext uri="{BB962C8B-B14F-4D97-AF65-F5344CB8AC3E}">
        <p14:creationId xmlns:p14="http://schemas.microsoft.com/office/powerpoint/2010/main" val="20308424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63ABFE9-FAAF-44CD-9B27-A9D21D305DD7}" type="slidenum">
              <a:rPr lang="en-US" altLang="en-US" smtClean="0"/>
              <a:pPr>
                <a:spcBef>
                  <a:spcPct val="0"/>
                </a:spcBef>
              </a:pPr>
              <a:t>4</a:t>
            </a:fld>
            <a:endParaRPr lang="en-US" alt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60178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08FA4EF-CB3E-44E2-A4E3-93C9764C552D}" type="slidenum">
              <a:rPr lang="en-US" altLang="en-US" smtClean="0"/>
              <a:pPr>
                <a:spcBef>
                  <a:spcPct val="0"/>
                </a:spcBef>
              </a:pPr>
              <a:t>20</a:t>
            </a:fld>
            <a:endParaRPr lang="en-US" altLang="en-US" smtClean="0"/>
          </a:p>
        </p:txBody>
      </p:sp>
    </p:spTree>
    <p:extLst>
      <p:ext uri="{BB962C8B-B14F-4D97-AF65-F5344CB8AC3E}">
        <p14:creationId xmlns:p14="http://schemas.microsoft.com/office/powerpoint/2010/main" val="2118060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D0CA40F-1D4D-4E91-8067-D7CE48E7B62D}" type="slidenum">
              <a:rPr lang="en-US" altLang="en-US" smtClean="0"/>
              <a:pPr>
                <a:spcBef>
                  <a:spcPct val="0"/>
                </a:spcBef>
              </a:pPr>
              <a:t>21</a:t>
            </a:fld>
            <a:endParaRPr lang="en-US" altLang="en-US" smtClean="0"/>
          </a:p>
        </p:txBody>
      </p:sp>
    </p:spTree>
    <p:extLst>
      <p:ext uri="{BB962C8B-B14F-4D97-AF65-F5344CB8AC3E}">
        <p14:creationId xmlns:p14="http://schemas.microsoft.com/office/powerpoint/2010/main" val="134367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6C13FC4-47DF-4A2D-89B2-446BB16D7126}" type="slidenum">
              <a:rPr lang="en-US" altLang="en-US" smtClean="0"/>
              <a:pPr>
                <a:spcBef>
                  <a:spcPct val="0"/>
                </a:spcBef>
              </a:pPr>
              <a:t>22</a:t>
            </a:fld>
            <a:endParaRPr lang="en-US" altLang="en-US" smtClean="0"/>
          </a:p>
        </p:txBody>
      </p:sp>
    </p:spTree>
    <p:extLst>
      <p:ext uri="{BB962C8B-B14F-4D97-AF65-F5344CB8AC3E}">
        <p14:creationId xmlns:p14="http://schemas.microsoft.com/office/powerpoint/2010/main" val="2345739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AE573A7-5C7D-4F52-8913-A08FAB65A0BB}" type="slidenum">
              <a:rPr lang="en-US" altLang="en-US" smtClean="0"/>
              <a:pPr>
                <a:spcBef>
                  <a:spcPct val="0"/>
                </a:spcBef>
              </a:pPr>
              <a:t>23</a:t>
            </a:fld>
            <a:endParaRPr lang="en-US" altLang="en-US" smtClean="0"/>
          </a:p>
        </p:txBody>
      </p:sp>
    </p:spTree>
    <p:extLst>
      <p:ext uri="{BB962C8B-B14F-4D97-AF65-F5344CB8AC3E}">
        <p14:creationId xmlns:p14="http://schemas.microsoft.com/office/powerpoint/2010/main" val="2338236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7938" y="-7938"/>
            <a:ext cx="9169401" cy="6873876"/>
            <a:chOff x="-8466" y="-8468"/>
            <a:chExt cx="9169804" cy="6874935"/>
          </a:xfrm>
        </p:grpSpPr>
        <p:cxnSp>
          <p:nvCxnSpPr>
            <p:cNvPr id="5" name="Straight Connector 4"/>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6"/>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7"/>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a:lvl1pPr>
          </a:lstStyle>
          <a:p>
            <a:pPr>
              <a:defRPr/>
            </a:pPr>
            <a:fld id="{CF069CD8-0402-40C2-B175-AB5810185B4F}" type="slidenum">
              <a:rPr lang="en-US" altLang="en-US"/>
              <a:pPr>
                <a:defRPr/>
              </a:pPr>
              <a:t>‹#›</a:t>
            </a:fld>
            <a:endParaRPr lang="en-US" altLang="en-US"/>
          </a:p>
        </p:txBody>
      </p:sp>
    </p:spTree>
    <p:extLst>
      <p:ext uri="{BB962C8B-B14F-4D97-AF65-F5344CB8AC3E}">
        <p14:creationId xmlns:p14="http://schemas.microsoft.com/office/powerpoint/2010/main" val="983202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9FCD54-4259-4DED-A805-1A80D18985F6}" type="slidenum">
              <a:rPr lang="en-US" altLang="en-US"/>
              <a:pPr>
                <a:defRPr/>
              </a:pPr>
              <a:t>‹#›</a:t>
            </a:fld>
            <a:endParaRPr lang="en-US" altLang="en-US"/>
          </a:p>
        </p:txBody>
      </p:sp>
    </p:spTree>
    <p:extLst>
      <p:ext uri="{BB962C8B-B14F-4D97-AF65-F5344CB8AC3E}">
        <p14:creationId xmlns:p14="http://schemas.microsoft.com/office/powerpoint/2010/main" val="2156629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0" smtClean="0">
                <a:solidFill>
                  <a:srgbClr val="93D07D"/>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0" smtClean="0">
                <a:solidFill>
                  <a:srgbClr val="93D07D"/>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A6350846-C28F-4042-BDAC-1E4ABE7D1CE3}" type="slidenum">
              <a:rPr lang="en-US" altLang="en-US"/>
              <a:pPr>
                <a:defRPr/>
              </a:pPr>
              <a:t>‹#›</a:t>
            </a:fld>
            <a:endParaRPr lang="en-US" altLang="en-US"/>
          </a:p>
        </p:txBody>
      </p:sp>
    </p:spTree>
    <p:extLst>
      <p:ext uri="{BB962C8B-B14F-4D97-AF65-F5344CB8AC3E}">
        <p14:creationId xmlns:p14="http://schemas.microsoft.com/office/powerpoint/2010/main" val="444340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425CEA-3FA9-4AAB-A95E-8C890C86F7B8}" type="slidenum">
              <a:rPr lang="en-US" altLang="en-US"/>
              <a:pPr>
                <a:defRPr/>
              </a:pPr>
              <a:t>‹#›</a:t>
            </a:fld>
            <a:endParaRPr lang="en-US" altLang="en-US"/>
          </a:p>
        </p:txBody>
      </p:sp>
    </p:spTree>
    <p:extLst>
      <p:ext uri="{BB962C8B-B14F-4D97-AF65-F5344CB8AC3E}">
        <p14:creationId xmlns:p14="http://schemas.microsoft.com/office/powerpoint/2010/main" val="287636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482600" y="79057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0" smtClean="0">
                <a:solidFill>
                  <a:srgbClr val="93D07D"/>
                </a:solidFill>
              </a:rPr>
              <a:t>“</a:t>
            </a:r>
          </a:p>
        </p:txBody>
      </p:sp>
      <p:sp>
        <p:nvSpPr>
          <p:cNvPr id="6" name="TextBox 5"/>
          <p:cNvSpPr txBox="1">
            <a:spLocks noChangeArrowheads="1"/>
          </p:cNvSpPr>
          <p:nvPr/>
        </p:nvSpPr>
        <p:spPr bwMode="auto">
          <a:xfrm>
            <a:off x="6748463" y="2886075"/>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US" altLang="en-US" sz="8000" smtClean="0">
                <a:solidFill>
                  <a:srgbClr val="93D07D"/>
                </a:solidFill>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C35C34B4-5081-4CC2-8773-DAC295EEF0EA}" type="slidenum">
              <a:rPr lang="en-US" altLang="en-US"/>
              <a:pPr>
                <a:defRPr/>
              </a:pPr>
              <a:t>‹#›</a:t>
            </a:fld>
            <a:endParaRPr lang="en-US" altLang="en-US"/>
          </a:p>
        </p:txBody>
      </p:sp>
    </p:spTree>
    <p:extLst>
      <p:ext uri="{BB962C8B-B14F-4D97-AF65-F5344CB8AC3E}">
        <p14:creationId xmlns:p14="http://schemas.microsoft.com/office/powerpoint/2010/main" val="28964330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8CADF974-470C-4BCD-ABBA-BC5ABCF0C7CB}" type="slidenum">
              <a:rPr lang="en-US" altLang="en-US"/>
              <a:pPr>
                <a:defRPr/>
              </a:pPr>
              <a:t>‹#›</a:t>
            </a:fld>
            <a:endParaRPr lang="en-US" altLang="en-US"/>
          </a:p>
        </p:txBody>
      </p:sp>
    </p:spTree>
    <p:extLst>
      <p:ext uri="{BB962C8B-B14F-4D97-AF65-F5344CB8AC3E}">
        <p14:creationId xmlns:p14="http://schemas.microsoft.com/office/powerpoint/2010/main" val="1760556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8DAFD27-DE9A-4C0F-917A-F1CC43F3F73C}" type="slidenum">
              <a:rPr lang="en-US" altLang="en-US"/>
              <a:pPr>
                <a:defRPr/>
              </a:pPr>
              <a:t>‹#›</a:t>
            </a:fld>
            <a:endParaRPr lang="en-US" altLang="en-US"/>
          </a:p>
        </p:txBody>
      </p:sp>
    </p:spTree>
    <p:extLst>
      <p:ext uri="{BB962C8B-B14F-4D97-AF65-F5344CB8AC3E}">
        <p14:creationId xmlns:p14="http://schemas.microsoft.com/office/powerpoint/2010/main" val="2694145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8735029-5CA2-49FE-89FF-2FC251DEC1A4}" type="slidenum">
              <a:rPr lang="en-US" altLang="en-US"/>
              <a:pPr>
                <a:defRPr/>
              </a:pPr>
              <a:t>‹#›</a:t>
            </a:fld>
            <a:endParaRPr lang="en-US" altLang="en-US"/>
          </a:p>
        </p:txBody>
      </p:sp>
    </p:spTree>
    <p:extLst>
      <p:ext uri="{BB962C8B-B14F-4D97-AF65-F5344CB8AC3E}">
        <p14:creationId xmlns:p14="http://schemas.microsoft.com/office/powerpoint/2010/main" val="1215530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B78783-B012-4AAA-A5E8-F9788955E084}" type="slidenum">
              <a:rPr lang="en-US" altLang="en-US"/>
              <a:pPr>
                <a:defRPr/>
              </a:pPr>
              <a:t>‹#›</a:t>
            </a:fld>
            <a:endParaRPr lang="en-US" altLang="en-US"/>
          </a:p>
        </p:txBody>
      </p:sp>
    </p:spTree>
    <p:extLst>
      <p:ext uri="{BB962C8B-B14F-4D97-AF65-F5344CB8AC3E}">
        <p14:creationId xmlns:p14="http://schemas.microsoft.com/office/powerpoint/2010/main" val="936287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123BDE-504E-42D9-9EAD-C9F82506782B}" type="slidenum">
              <a:rPr lang="en-US" altLang="en-US"/>
              <a:pPr>
                <a:defRPr/>
              </a:pPr>
              <a:t>‹#›</a:t>
            </a:fld>
            <a:endParaRPr lang="en-US" altLang="en-US"/>
          </a:p>
        </p:txBody>
      </p:sp>
    </p:spTree>
    <p:extLst>
      <p:ext uri="{BB962C8B-B14F-4D97-AF65-F5344CB8AC3E}">
        <p14:creationId xmlns:p14="http://schemas.microsoft.com/office/powerpoint/2010/main" val="17042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4B6C6C6-67F9-4D5A-9D37-1F9A4CE868F5}" type="slidenum">
              <a:rPr lang="en-US" altLang="en-US"/>
              <a:pPr>
                <a:defRPr/>
              </a:pPr>
              <a:t>‹#›</a:t>
            </a:fld>
            <a:endParaRPr lang="en-US" altLang="en-US"/>
          </a:p>
        </p:txBody>
      </p:sp>
    </p:spTree>
    <p:extLst>
      <p:ext uri="{BB962C8B-B14F-4D97-AF65-F5344CB8AC3E}">
        <p14:creationId xmlns:p14="http://schemas.microsoft.com/office/powerpoint/2010/main" val="681040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604625-0B42-4D18-B33F-811E3F11EBB9}" type="slidenum">
              <a:rPr lang="en-US" altLang="en-US"/>
              <a:pPr>
                <a:defRPr/>
              </a:pPr>
              <a:t>‹#›</a:t>
            </a:fld>
            <a:endParaRPr lang="en-US" altLang="en-US"/>
          </a:p>
        </p:txBody>
      </p:sp>
    </p:spTree>
    <p:extLst>
      <p:ext uri="{BB962C8B-B14F-4D97-AF65-F5344CB8AC3E}">
        <p14:creationId xmlns:p14="http://schemas.microsoft.com/office/powerpoint/2010/main" val="1421569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67E9839-A1B8-4646-949C-50A61A32E5A3}" type="slidenum">
              <a:rPr lang="en-US" altLang="en-US"/>
              <a:pPr>
                <a:defRPr/>
              </a:pPr>
              <a:t>‹#›</a:t>
            </a:fld>
            <a:endParaRPr lang="en-US" altLang="en-US"/>
          </a:p>
        </p:txBody>
      </p:sp>
    </p:spTree>
    <p:extLst>
      <p:ext uri="{BB962C8B-B14F-4D97-AF65-F5344CB8AC3E}">
        <p14:creationId xmlns:p14="http://schemas.microsoft.com/office/powerpoint/2010/main" val="75507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B61B85A2-B395-43AC-A944-36EDC0CFDC86}" type="slidenum">
              <a:rPr lang="en-US" altLang="en-US"/>
              <a:pPr>
                <a:defRPr/>
              </a:pPr>
              <a:t>‹#›</a:t>
            </a:fld>
            <a:endParaRPr lang="en-US" altLang="en-US"/>
          </a:p>
        </p:txBody>
      </p:sp>
    </p:spTree>
    <p:extLst>
      <p:ext uri="{BB962C8B-B14F-4D97-AF65-F5344CB8AC3E}">
        <p14:creationId xmlns:p14="http://schemas.microsoft.com/office/powerpoint/2010/main" val="3187420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6753F6-598A-4200-A4D0-F064D5298D85}" type="slidenum">
              <a:rPr lang="en-US" altLang="en-US"/>
              <a:pPr>
                <a:defRPr/>
              </a:pPr>
              <a:t>‹#›</a:t>
            </a:fld>
            <a:endParaRPr lang="en-US" altLang="en-US"/>
          </a:p>
        </p:txBody>
      </p:sp>
    </p:spTree>
    <p:extLst>
      <p:ext uri="{BB962C8B-B14F-4D97-AF65-F5344CB8AC3E}">
        <p14:creationId xmlns:p14="http://schemas.microsoft.com/office/powerpoint/2010/main" val="2852573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A291E5-6204-4B66-945A-709178971C23}" type="slidenum">
              <a:rPr lang="en-US" altLang="en-US"/>
              <a:pPr>
                <a:defRPr/>
              </a:pPr>
              <a:t>‹#›</a:t>
            </a:fld>
            <a:endParaRPr lang="en-US" altLang="en-US"/>
          </a:p>
        </p:txBody>
      </p:sp>
    </p:spTree>
    <p:extLst>
      <p:ext uri="{BB962C8B-B14F-4D97-AF65-F5344CB8AC3E}">
        <p14:creationId xmlns:p14="http://schemas.microsoft.com/office/powerpoint/2010/main" val="80061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p:cNvGrpSpPr>
            <a:grpSpLocks/>
          </p:cNvGrpSpPr>
          <p:nvPr/>
        </p:nvGrpSpPr>
        <p:grpSpPr bwMode="auto">
          <a:xfrm>
            <a:off x="-7938" y="-7938"/>
            <a:ext cx="9169401" cy="6873876"/>
            <a:chOff x="-8467" y="-8468"/>
            <a:chExt cx="9169805" cy="6874935"/>
          </a:xfrm>
        </p:grpSpPr>
        <p:sp>
          <p:nvSpPr>
            <p:cNvPr id="7" name="Freeform 6"/>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7B195746-D03E-4CEC-9B2E-8FCE2081497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33"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34" r:id="rId11"/>
    <p:sldLayoutId id="2147483829" r:id="rId12"/>
    <p:sldLayoutId id="2147483835" r:id="rId13"/>
    <p:sldLayoutId id="2147483830" r:id="rId14"/>
    <p:sldLayoutId id="2147483831" r:id="rId15"/>
    <p:sldLayoutId id="2147483832"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24.xml"/><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elaconnections.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elaconnections.com/" TargetMode="External"/></Relationships>
</file>

<file path=ppt/slides/_rels/slide2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hyperlink" Target="http://www.elaconnections.com/"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elaconnections.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19.xml"/><Relationship Id="rId1" Type="http://schemas.openxmlformats.org/officeDocument/2006/relationships/slideLayout" Target="../slideLayouts/slideLayout2.xml"/><Relationship Id="rId4" Type="http://schemas.openxmlformats.org/officeDocument/2006/relationships/hyperlink" Target="http://www.elaconnection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elaconnections.com/"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96134">
            <a:off x="4884801" y="175741"/>
            <a:ext cx="2540000" cy="1816100"/>
          </a:xfrm>
          <a:prstGeom prst="rect">
            <a:avLst/>
          </a:prstGeom>
        </p:spPr>
      </p:pic>
      <p:sp>
        <p:nvSpPr>
          <p:cNvPr id="7170" name="Rectangle 2"/>
          <p:cNvSpPr>
            <a:spLocks noGrp="1" noChangeArrowheads="1"/>
          </p:cNvSpPr>
          <p:nvPr>
            <p:ph type="ctrTitle"/>
          </p:nvPr>
        </p:nvSpPr>
        <p:spPr>
          <a:xfrm>
            <a:off x="457200" y="990600"/>
            <a:ext cx="7086600" cy="1905000"/>
          </a:xfrm>
        </p:spPr>
        <p:txBody>
          <a:bodyPr/>
          <a:lstStyle/>
          <a:p>
            <a:pPr algn="ctr" eaLnBrk="1" hangingPunct="1"/>
            <a:r>
              <a:rPr lang="en-US" altLang="en-US" b="1" smtClean="0">
                <a:solidFill>
                  <a:srgbClr val="92D050"/>
                </a:solidFill>
                <a:latin typeface="Arial" panose="020B0604020202020204" pitchFamily="34" charset="0"/>
              </a:rPr>
              <a:t> TEXAS EOC </a:t>
            </a:r>
            <a:br>
              <a:rPr lang="en-US" altLang="en-US" b="1" smtClean="0">
                <a:solidFill>
                  <a:srgbClr val="92D050"/>
                </a:solidFill>
                <a:latin typeface="Arial" panose="020B0604020202020204" pitchFamily="34" charset="0"/>
              </a:rPr>
            </a:br>
            <a:r>
              <a:rPr lang="en-US" altLang="en-US" b="1" smtClean="0">
                <a:solidFill>
                  <a:srgbClr val="92D050"/>
                </a:solidFill>
                <a:latin typeface="Arial" panose="020B0604020202020204" pitchFamily="34" charset="0"/>
              </a:rPr>
              <a:t>OVERVIEW  </a:t>
            </a:r>
          </a:p>
        </p:txBody>
      </p:sp>
      <p:sp>
        <p:nvSpPr>
          <p:cNvPr id="7171" name="Rectangle 3"/>
          <p:cNvSpPr>
            <a:spLocks noGrp="1" noChangeArrowheads="1"/>
          </p:cNvSpPr>
          <p:nvPr>
            <p:ph type="subTitle" idx="1"/>
          </p:nvPr>
        </p:nvSpPr>
        <p:spPr>
          <a:xfrm>
            <a:off x="1087438" y="3124200"/>
            <a:ext cx="5826125" cy="1096963"/>
          </a:xfrm>
        </p:spPr>
        <p:txBody>
          <a:bodyPr/>
          <a:lstStyle/>
          <a:p>
            <a:pPr algn="ctr" eaLnBrk="1" hangingPunct="1"/>
            <a:r>
              <a:rPr lang="en-US" altLang="en-US" sz="2400" smtClean="0">
                <a:solidFill>
                  <a:srgbClr val="0070C0"/>
                </a:solidFill>
              </a:rPr>
              <a:t>An overview of </a:t>
            </a:r>
            <a:r>
              <a:rPr lang="en-US" altLang="en-US" sz="2400" b="1" smtClean="0">
                <a:solidFill>
                  <a:srgbClr val="0070C0"/>
                </a:solidFill>
              </a:rPr>
              <a:t>English I </a:t>
            </a:r>
            <a:r>
              <a:rPr lang="en-US" altLang="en-US" sz="2400" smtClean="0">
                <a:solidFill>
                  <a:srgbClr val="0070C0"/>
                </a:solidFill>
              </a:rPr>
              <a:t>state testing    for the Spring of 2017</a:t>
            </a:r>
          </a:p>
        </p:txBody>
      </p:sp>
      <p:pic>
        <p:nvPicPr>
          <p:cNvPr id="7172" name="Picture 6" descr="tra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TextBox 8"/>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04800" y="279400"/>
            <a:ext cx="6348413" cy="1320800"/>
          </a:xfrm>
        </p:spPr>
        <p:txBody>
          <a:bodyPr/>
          <a:lstStyle/>
          <a:p>
            <a:pPr eaLnBrk="1" hangingPunct="1"/>
            <a:r>
              <a:rPr lang="en-US" altLang="en-US" b="1" smtClean="0">
                <a:solidFill>
                  <a:srgbClr val="92D050"/>
                </a:solidFill>
                <a:latin typeface="Arial" panose="020B0604020202020204" pitchFamily="34" charset="0"/>
              </a:rPr>
              <a:t>ESSAY TIPS</a:t>
            </a:r>
            <a:endParaRPr lang="en-US" altLang="en-US" sz="3400" b="1" smtClean="0">
              <a:solidFill>
                <a:srgbClr val="92D050"/>
              </a:solidFill>
              <a:latin typeface="Arial" panose="020B0604020202020204" pitchFamily="34" charset="0"/>
            </a:endParaRPr>
          </a:p>
        </p:txBody>
      </p:sp>
      <p:sp>
        <p:nvSpPr>
          <p:cNvPr id="8195" name="Rectangle 3"/>
          <p:cNvSpPr>
            <a:spLocks noGrp="1" noChangeArrowheads="1"/>
          </p:cNvSpPr>
          <p:nvPr>
            <p:ph idx="1"/>
          </p:nvPr>
        </p:nvSpPr>
        <p:spPr>
          <a:xfrm>
            <a:off x="533400" y="1087438"/>
            <a:ext cx="7772400" cy="4837112"/>
          </a:xfrm>
        </p:spPr>
        <p:txBody>
          <a:bodyPr rtlCol="0">
            <a:normAutofit fontScale="92500" lnSpcReduction="10000"/>
          </a:bodyPr>
          <a:lstStyle/>
          <a:p>
            <a:pPr eaLnBrk="1" fontAlgn="auto" hangingPunct="1">
              <a:lnSpc>
                <a:spcPct val="80000"/>
              </a:lnSpc>
              <a:spcAft>
                <a:spcPts val="0"/>
              </a:spcAft>
              <a:buFont typeface="Wingdings" panose="05000000000000000000" pitchFamily="2" charset="2"/>
              <a:buNone/>
              <a:defRPr/>
            </a:pPr>
            <a:r>
              <a:rPr lang="en-US" b="1" dirty="0" smtClean="0">
                <a:solidFill>
                  <a:srgbClr val="FF9933"/>
                </a:solidFill>
              </a:rPr>
              <a:t>EXPOSITORY ESSAY (</a:t>
            </a:r>
            <a:r>
              <a:rPr lang="en-US" b="1" u="sng" dirty="0" smtClean="0">
                <a:solidFill>
                  <a:srgbClr val="FF9933"/>
                </a:solidFill>
              </a:rPr>
              <a:t>explain</a:t>
            </a:r>
            <a:r>
              <a:rPr lang="en-US" b="1" dirty="0" smtClean="0">
                <a:solidFill>
                  <a:srgbClr val="FF9933"/>
                </a:solidFill>
              </a:rPr>
              <a:t> something)</a:t>
            </a:r>
          </a:p>
          <a:p>
            <a:pPr eaLnBrk="1" fontAlgn="auto" hangingPunct="1">
              <a:lnSpc>
                <a:spcPct val="80000"/>
              </a:lnSpc>
              <a:spcAft>
                <a:spcPts val="0"/>
              </a:spcAft>
              <a:buFont typeface="Wingdings" panose="05000000000000000000" pitchFamily="2" charset="2"/>
              <a:buNone/>
              <a:defRPr/>
            </a:pPr>
            <a:endParaRPr lang="en-US" b="1" dirty="0" smtClean="0">
              <a:solidFill>
                <a:srgbClr val="CC3300"/>
              </a:solidFill>
            </a:endParaRPr>
          </a:p>
          <a:p>
            <a:pPr eaLnBrk="1" fontAlgn="auto" hangingPunct="1">
              <a:lnSpc>
                <a:spcPct val="80000"/>
              </a:lnSpc>
              <a:spcAft>
                <a:spcPts val="0"/>
              </a:spcAft>
              <a:buFont typeface="Wingdings 3" charset="2"/>
              <a:buChar char=""/>
              <a:defRPr/>
            </a:pPr>
            <a:r>
              <a:rPr lang="en-US" sz="1700" dirty="0" smtClean="0">
                <a:solidFill>
                  <a:srgbClr val="92D050"/>
                </a:solidFill>
              </a:rPr>
              <a:t>Use the READ and THINK to give you </a:t>
            </a:r>
            <a:r>
              <a:rPr lang="en-US" sz="1700" dirty="0" smtClean="0">
                <a:solidFill>
                  <a:srgbClr val="FF9933"/>
                </a:solidFill>
              </a:rPr>
              <a:t>writing ideas.</a:t>
            </a:r>
          </a:p>
          <a:p>
            <a:pPr marL="0" indent="0" eaLnBrk="1" fontAlgn="auto" hangingPunct="1">
              <a:lnSpc>
                <a:spcPct val="80000"/>
              </a:lnSpc>
              <a:spcAft>
                <a:spcPts val="0"/>
              </a:spcAft>
              <a:buFont typeface="Wingdings 3" panose="05040102010807070707" pitchFamily="18" charset="2"/>
              <a:buNone/>
              <a:defRPr/>
            </a:pPr>
            <a:endParaRPr lang="en-US" sz="500" dirty="0" smtClean="0">
              <a:solidFill>
                <a:schemeClr val="tx2"/>
              </a:solidFill>
            </a:endParaRPr>
          </a:p>
          <a:p>
            <a:pPr eaLnBrk="1" fontAlgn="auto" hangingPunct="1">
              <a:lnSpc>
                <a:spcPct val="80000"/>
              </a:lnSpc>
              <a:spcAft>
                <a:spcPts val="0"/>
              </a:spcAft>
              <a:buFont typeface="Wingdings 3" charset="2"/>
              <a:buChar char=""/>
              <a:defRPr/>
            </a:pPr>
            <a:r>
              <a:rPr lang="en-US" sz="1700" dirty="0" smtClean="0">
                <a:solidFill>
                  <a:srgbClr val="92D050"/>
                </a:solidFill>
              </a:rPr>
              <a:t>Draw a BOX around </a:t>
            </a:r>
            <a:r>
              <a:rPr lang="en-US" sz="1700" dirty="0" smtClean="0">
                <a:solidFill>
                  <a:srgbClr val="FF9933"/>
                </a:solidFill>
              </a:rPr>
              <a:t>the WRITE part of the prompt. </a:t>
            </a:r>
            <a:r>
              <a:rPr lang="en-US" sz="1700" dirty="0" smtClean="0">
                <a:solidFill>
                  <a:srgbClr val="92D050"/>
                </a:solidFill>
              </a:rPr>
              <a:t>Make sure you </a:t>
            </a:r>
            <a:r>
              <a:rPr lang="en-US" sz="1700" dirty="0" smtClean="0">
                <a:solidFill>
                  <a:srgbClr val="FF9933"/>
                </a:solidFill>
              </a:rPr>
              <a:t>write      about this. </a:t>
            </a:r>
            <a:r>
              <a:rPr lang="en-US" sz="1700" dirty="0" smtClean="0">
                <a:solidFill>
                  <a:srgbClr val="92D050"/>
                </a:solidFill>
              </a:rPr>
              <a:t>Use a dictionary, </a:t>
            </a:r>
            <a:r>
              <a:rPr lang="en-US" sz="1700" dirty="0" smtClean="0">
                <a:solidFill>
                  <a:srgbClr val="FF9933"/>
                </a:solidFill>
              </a:rPr>
              <a:t>if needed, </a:t>
            </a:r>
            <a:r>
              <a:rPr lang="en-US" sz="1700" dirty="0" smtClean="0">
                <a:solidFill>
                  <a:srgbClr val="92D050"/>
                </a:solidFill>
              </a:rPr>
              <a:t>to understand the prompt.</a:t>
            </a:r>
          </a:p>
          <a:p>
            <a:pPr marL="0" indent="0" eaLnBrk="1" fontAlgn="auto" hangingPunct="1">
              <a:lnSpc>
                <a:spcPct val="80000"/>
              </a:lnSpc>
              <a:spcAft>
                <a:spcPts val="0"/>
              </a:spcAft>
              <a:buFont typeface="Wingdings" panose="05000000000000000000" pitchFamily="2" charset="2"/>
              <a:buNone/>
              <a:defRPr/>
            </a:pPr>
            <a:endParaRPr lang="en-US" sz="500" dirty="0" smtClean="0">
              <a:solidFill>
                <a:schemeClr val="tx2"/>
              </a:solidFill>
            </a:endParaRPr>
          </a:p>
          <a:p>
            <a:pPr eaLnBrk="1" fontAlgn="auto" hangingPunct="1">
              <a:lnSpc>
                <a:spcPct val="80000"/>
              </a:lnSpc>
              <a:spcAft>
                <a:spcPts val="0"/>
              </a:spcAft>
              <a:buFont typeface="Wingdings 3" charset="2"/>
              <a:buChar char=""/>
              <a:defRPr/>
            </a:pPr>
            <a:r>
              <a:rPr lang="en-US" sz="1700" dirty="0" smtClean="0">
                <a:solidFill>
                  <a:srgbClr val="FF9933"/>
                </a:solidFill>
              </a:rPr>
              <a:t>Use the blank pages </a:t>
            </a:r>
            <a:r>
              <a:rPr lang="en-US" sz="1700" dirty="0" smtClean="0">
                <a:solidFill>
                  <a:srgbClr val="92D050"/>
                </a:solidFill>
              </a:rPr>
              <a:t>to explore your topic/prewrite.</a:t>
            </a:r>
          </a:p>
          <a:p>
            <a:pPr marL="0" indent="0" eaLnBrk="1" fontAlgn="auto" hangingPunct="1">
              <a:lnSpc>
                <a:spcPct val="80000"/>
              </a:lnSpc>
              <a:spcAft>
                <a:spcPts val="0"/>
              </a:spcAft>
              <a:buFont typeface="Wingdings" panose="05000000000000000000" pitchFamily="2" charset="2"/>
              <a:buNone/>
              <a:defRPr/>
            </a:pPr>
            <a:endParaRPr lang="en-US" sz="500" dirty="0" smtClean="0">
              <a:solidFill>
                <a:schemeClr val="tx2"/>
              </a:solidFill>
            </a:endParaRPr>
          </a:p>
          <a:p>
            <a:pPr eaLnBrk="1" fontAlgn="auto" hangingPunct="1">
              <a:lnSpc>
                <a:spcPct val="80000"/>
              </a:lnSpc>
              <a:spcAft>
                <a:spcPts val="0"/>
              </a:spcAft>
              <a:buFont typeface="Wingdings 3" charset="2"/>
              <a:buChar char=""/>
              <a:defRPr/>
            </a:pPr>
            <a:r>
              <a:rPr lang="en-US" sz="1700" dirty="0" smtClean="0">
                <a:solidFill>
                  <a:srgbClr val="92D050"/>
                </a:solidFill>
              </a:rPr>
              <a:t>Make sure you don’t writ a story. </a:t>
            </a:r>
            <a:r>
              <a:rPr lang="en-US" sz="1700" dirty="0" smtClean="0">
                <a:solidFill>
                  <a:srgbClr val="FF9933"/>
                </a:solidFill>
              </a:rPr>
              <a:t>You are explaining something.</a:t>
            </a:r>
          </a:p>
          <a:p>
            <a:pPr marL="0" indent="0" eaLnBrk="1" fontAlgn="auto" hangingPunct="1">
              <a:lnSpc>
                <a:spcPct val="80000"/>
              </a:lnSpc>
              <a:spcAft>
                <a:spcPts val="0"/>
              </a:spcAft>
              <a:buFont typeface="Wingdings" panose="05000000000000000000" pitchFamily="2" charset="2"/>
              <a:buNone/>
              <a:defRPr/>
            </a:pPr>
            <a:endParaRPr lang="en-US" sz="500" dirty="0" smtClean="0">
              <a:solidFill>
                <a:srgbClr val="FF9933"/>
              </a:solidFill>
            </a:endParaRPr>
          </a:p>
          <a:p>
            <a:pPr eaLnBrk="1" fontAlgn="auto" hangingPunct="1">
              <a:lnSpc>
                <a:spcPct val="80000"/>
              </a:lnSpc>
              <a:spcAft>
                <a:spcPts val="0"/>
              </a:spcAft>
              <a:buFont typeface="Wingdings 3" charset="2"/>
              <a:buChar char=""/>
              <a:defRPr/>
            </a:pPr>
            <a:r>
              <a:rPr lang="en-US" sz="1700" dirty="0" smtClean="0">
                <a:solidFill>
                  <a:srgbClr val="FF9933"/>
                </a:solidFill>
              </a:rPr>
              <a:t>EXPLAIN what you know about the topic</a:t>
            </a:r>
            <a:r>
              <a:rPr lang="en-US" sz="1700" dirty="0" smtClean="0">
                <a:solidFill>
                  <a:srgbClr val="92D050"/>
                </a:solidFill>
              </a:rPr>
              <a:t> from personal experiences, books you’ve read, movies you’ve seen; local events, etc.</a:t>
            </a:r>
          </a:p>
          <a:p>
            <a:pPr marL="0" indent="0" eaLnBrk="1" fontAlgn="auto" hangingPunct="1">
              <a:lnSpc>
                <a:spcPct val="80000"/>
              </a:lnSpc>
              <a:spcAft>
                <a:spcPts val="0"/>
              </a:spcAft>
              <a:buFont typeface="Wingdings" panose="05000000000000000000" pitchFamily="2" charset="2"/>
              <a:buNone/>
              <a:defRPr/>
            </a:pPr>
            <a:endParaRPr lang="en-US" sz="500" dirty="0" smtClean="0">
              <a:solidFill>
                <a:schemeClr val="tx2"/>
              </a:solidFill>
            </a:endParaRPr>
          </a:p>
          <a:p>
            <a:pPr eaLnBrk="1" fontAlgn="auto" hangingPunct="1">
              <a:lnSpc>
                <a:spcPct val="80000"/>
              </a:lnSpc>
              <a:spcAft>
                <a:spcPts val="0"/>
              </a:spcAft>
              <a:buFont typeface="Wingdings 3" charset="2"/>
              <a:buChar char=""/>
              <a:defRPr/>
            </a:pPr>
            <a:r>
              <a:rPr lang="en-US" sz="1700" dirty="0" smtClean="0">
                <a:solidFill>
                  <a:srgbClr val="92D050"/>
                </a:solidFill>
              </a:rPr>
              <a:t>Make sure you have </a:t>
            </a:r>
            <a:r>
              <a:rPr lang="en-US" sz="1700" b="1" dirty="0" smtClean="0">
                <a:solidFill>
                  <a:srgbClr val="92D050"/>
                </a:solidFill>
              </a:rPr>
              <a:t>a</a:t>
            </a:r>
            <a:r>
              <a:rPr lang="en-US" sz="1700" dirty="0" smtClean="0">
                <a:solidFill>
                  <a:srgbClr val="92D050"/>
                </a:solidFill>
              </a:rPr>
              <a:t> </a:t>
            </a:r>
            <a:r>
              <a:rPr lang="en-US" sz="1700" dirty="0" smtClean="0">
                <a:solidFill>
                  <a:srgbClr val="FF9933"/>
                </a:solidFill>
              </a:rPr>
              <a:t>strong thesis supported by relevant examples.</a:t>
            </a:r>
          </a:p>
          <a:p>
            <a:pPr marL="0" indent="0" eaLnBrk="1" fontAlgn="auto" hangingPunct="1">
              <a:lnSpc>
                <a:spcPct val="80000"/>
              </a:lnSpc>
              <a:spcAft>
                <a:spcPts val="0"/>
              </a:spcAft>
              <a:buFont typeface="Wingdings" panose="05000000000000000000" pitchFamily="2" charset="2"/>
              <a:buNone/>
              <a:defRPr/>
            </a:pPr>
            <a:endParaRPr lang="en-US" sz="500" dirty="0" smtClean="0">
              <a:solidFill>
                <a:schemeClr val="tx2"/>
              </a:solidFill>
            </a:endParaRPr>
          </a:p>
          <a:p>
            <a:pPr eaLnBrk="1" fontAlgn="auto" hangingPunct="1">
              <a:lnSpc>
                <a:spcPct val="80000"/>
              </a:lnSpc>
              <a:spcAft>
                <a:spcPts val="0"/>
              </a:spcAft>
              <a:buFont typeface="Wingdings 3" charset="2"/>
              <a:buChar char=""/>
              <a:defRPr/>
            </a:pPr>
            <a:r>
              <a:rPr lang="en-US" sz="1700" dirty="0" smtClean="0">
                <a:solidFill>
                  <a:srgbClr val="FF9933"/>
                </a:solidFill>
              </a:rPr>
              <a:t>Introduction and conclusion </a:t>
            </a:r>
            <a:r>
              <a:rPr lang="en-US" sz="1700" dirty="0" smtClean="0">
                <a:solidFill>
                  <a:srgbClr val="92D050"/>
                </a:solidFill>
              </a:rPr>
              <a:t>should be short, but effective.</a:t>
            </a:r>
          </a:p>
          <a:p>
            <a:pPr marL="0" indent="0" eaLnBrk="1" fontAlgn="auto" hangingPunct="1">
              <a:lnSpc>
                <a:spcPct val="80000"/>
              </a:lnSpc>
              <a:spcAft>
                <a:spcPts val="0"/>
              </a:spcAft>
              <a:buFont typeface="Wingdings" panose="05000000000000000000" pitchFamily="2" charset="2"/>
              <a:buNone/>
              <a:defRPr/>
            </a:pPr>
            <a:endParaRPr lang="en-US" sz="500" dirty="0" smtClean="0">
              <a:solidFill>
                <a:schemeClr val="tx2"/>
              </a:solidFill>
            </a:endParaRPr>
          </a:p>
          <a:p>
            <a:pPr eaLnBrk="1" fontAlgn="auto" hangingPunct="1">
              <a:lnSpc>
                <a:spcPct val="80000"/>
              </a:lnSpc>
              <a:spcAft>
                <a:spcPts val="0"/>
              </a:spcAft>
              <a:buFont typeface="Wingdings 3" charset="2"/>
              <a:buChar char=""/>
              <a:defRPr/>
            </a:pPr>
            <a:r>
              <a:rPr lang="en-US" sz="1700" dirty="0" smtClean="0">
                <a:solidFill>
                  <a:srgbClr val="92D050"/>
                </a:solidFill>
              </a:rPr>
              <a:t>Write “tight.” Make every work count </a:t>
            </a:r>
            <a:r>
              <a:rPr lang="en-US" sz="1700" dirty="0" smtClean="0">
                <a:solidFill>
                  <a:srgbClr val="FF9933"/>
                </a:solidFill>
              </a:rPr>
              <a:t>(use a dictionary).</a:t>
            </a:r>
          </a:p>
        </p:txBody>
      </p:sp>
      <p:sp>
        <p:nvSpPr>
          <p:cNvPr id="13316" name="Text Box 5"/>
          <p:cNvSpPr txBox="1">
            <a:spLocks noChangeArrowheads="1"/>
          </p:cNvSpPr>
          <p:nvPr/>
        </p:nvSpPr>
        <p:spPr bwMode="auto">
          <a:xfrm>
            <a:off x="6989763" y="6249988"/>
            <a:ext cx="2022475"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50000"/>
              </a:spcBef>
              <a:buClrTx/>
              <a:buSzTx/>
              <a:buFontTx/>
              <a:buNone/>
            </a:pPr>
            <a:r>
              <a:rPr lang="en-US" altLang="en-US" b="1" i="1">
                <a:solidFill>
                  <a:schemeClr val="hlink"/>
                </a:solidFill>
                <a:latin typeface="Arial" panose="020B0604020202020204" pitchFamily="34" charset="0"/>
                <a:hlinkClick r:id="rId2" action="ppaction://hlinksldjump"/>
              </a:rPr>
              <a:t>Sample 4 Essay</a:t>
            </a:r>
            <a:endParaRPr lang="en-US" altLang="en-US" b="1" i="1">
              <a:solidFill>
                <a:schemeClr val="hlink"/>
              </a:solidFill>
              <a:latin typeface="Arial" panose="020B0604020202020204" pitchFamily="34" charset="0"/>
            </a:endParaRPr>
          </a:p>
        </p:txBody>
      </p:sp>
      <p:sp>
        <p:nvSpPr>
          <p:cNvPr id="13317" name="Text Box 5">
            <a:hlinkClick r:id="rId3" action="ppaction://hlinksldjump"/>
          </p:cNvPr>
          <p:cNvSpPr txBox="1">
            <a:spLocks noChangeArrowheads="1"/>
          </p:cNvSpPr>
          <p:nvPr/>
        </p:nvSpPr>
        <p:spPr bwMode="auto">
          <a:xfrm>
            <a:off x="8001000" y="4953000"/>
            <a:ext cx="914400" cy="6461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50000"/>
              </a:spcBef>
              <a:buClrTx/>
              <a:buSzTx/>
              <a:buFontTx/>
              <a:buNone/>
            </a:pPr>
            <a:r>
              <a:rPr lang="en-US" altLang="en-US" b="1" i="1">
                <a:solidFill>
                  <a:schemeClr val="bg1"/>
                </a:solidFill>
                <a:latin typeface="Arial" panose="020B0604020202020204" pitchFamily="34" charset="0"/>
                <a:hlinkClick r:id="rId3" action="ppaction://hlinksldjump"/>
              </a:rPr>
              <a:t>Thesis </a:t>
            </a:r>
            <a:br>
              <a:rPr lang="en-US" altLang="en-US" b="1" i="1">
                <a:solidFill>
                  <a:schemeClr val="bg1"/>
                </a:solidFill>
                <a:latin typeface="Arial" panose="020B0604020202020204" pitchFamily="34" charset="0"/>
                <a:hlinkClick r:id="rId3" action="ppaction://hlinksldjump"/>
              </a:rPr>
            </a:br>
            <a:r>
              <a:rPr lang="en-US" altLang="en-US" b="1" i="1">
                <a:solidFill>
                  <a:schemeClr val="bg1"/>
                </a:solidFill>
                <a:latin typeface="Arial" panose="020B0604020202020204" pitchFamily="34" charset="0"/>
                <a:hlinkClick r:id="rId3" action="ppaction://hlinksldjump"/>
              </a:rPr>
              <a:t>  Help</a:t>
            </a:r>
            <a:endParaRPr lang="en-US" altLang="en-US" b="1" i="1">
              <a:solidFill>
                <a:schemeClr val="bg1"/>
              </a:solidFill>
              <a:latin typeface="Arial" panose="020B0604020202020204" pitchFamily="34" charset="0"/>
            </a:endParaRPr>
          </a:p>
        </p:txBody>
      </p:sp>
      <p:pic>
        <p:nvPicPr>
          <p:cNvPr id="13318"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195">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195">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195">
                                            <p:txEl>
                                              <p:pRg st="14" end="1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9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28600" y="228600"/>
            <a:ext cx="6348413" cy="1320800"/>
          </a:xfrm>
        </p:spPr>
        <p:txBody>
          <a:bodyPr/>
          <a:lstStyle/>
          <a:p>
            <a:pPr eaLnBrk="1" hangingPunct="1"/>
            <a:r>
              <a:rPr lang="en-US" altLang="en-US" b="1" smtClean="0">
                <a:solidFill>
                  <a:srgbClr val="92D050"/>
                </a:solidFill>
                <a:latin typeface="Arial" panose="020B0604020202020204" pitchFamily="34" charset="0"/>
              </a:rPr>
              <a:t>ESSAY TIPS</a:t>
            </a:r>
            <a:endParaRPr lang="en-US" altLang="en-US" sz="3400" b="1" smtClean="0">
              <a:solidFill>
                <a:srgbClr val="92D050"/>
              </a:solidFill>
              <a:latin typeface="Arial" panose="020B0604020202020204" pitchFamily="34" charset="0"/>
            </a:endParaRPr>
          </a:p>
        </p:txBody>
      </p:sp>
      <p:sp>
        <p:nvSpPr>
          <p:cNvPr id="14339" name="Rectangle 3"/>
          <p:cNvSpPr>
            <a:spLocks noGrp="1" noChangeArrowheads="1"/>
          </p:cNvSpPr>
          <p:nvPr>
            <p:ph idx="1"/>
          </p:nvPr>
        </p:nvSpPr>
        <p:spPr>
          <a:xfrm>
            <a:off x="228600" y="1130300"/>
            <a:ext cx="8610600" cy="4584700"/>
          </a:xfrm>
        </p:spPr>
        <p:txBody>
          <a:bodyPr rtlCol="0">
            <a:normAutofit fontScale="85000" lnSpcReduction="20000"/>
          </a:bodyPr>
          <a:lstStyle/>
          <a:p>
            <a:pPr eaLnBrk="1" fontAlgn="auto" hangingPunct="1">
              <a:lnSpc>
                <a:spcPct val="110000"/>
              </a:lnSpc>
              <a:spcAft>
                <a:spcPts val="0"/>
              </a:spcAft>
              <a:buFont typeface="Wingdings 3" charset="2"/>
              <a:buChar char=""/>
              <a:defRPr/>
            </a:pPr>
            <a:r>
              <a:rPr lang="en-US" altLang="en-US" sz="2400" dirty="0" smtClean="0">
                <a:solidFill>
                  <a:srgbClr val="FF9933"/>
                </a:solidFill>
              </a:rPr>
              <a:t>Brainstorm </a:t>
            </a:r>
            <a:r>
              <a:rPr lang="en-US" altLang="en-US" sz="2400" dirty="0" smtClean="0">
                <a:solidFill>
                  <a:srgbClr val="92D050"/>
                </a:solidFill>
              </a:rPr>
              <a:t>numerous ways to address the prompt (choose                        the one that is most unique and that you can best support).</a:t>
            </a:r>
          </a:p>
          <a:p>
            <a:pPr eaLnBrk="1" fontAlgn="auto" hangingPunct="1">
              <a:lnSpc>
                <a:spcPct val="80000"/>
              </a:lnSpc>
              <a:spcAft>
                <a:spcPts val="0"/>
              </a:spcAft>
              <a:buFont typeface="Wingdings 3" charset="2"/>
              <a:buChar char=""/>
              <a:defRPr/>
            </a:pPr>
            <a:r>
              <a:rPr lang="en-US" altLang="en-US" sz="2400" dirty="0" smtClean="0">
                <a:solidFill>
                  <a:srgbClr val="FF9933"/>
                </a:solidFill>
              </a:rPr>
              <a:t>Organize your ideas </a:t>
            </a:r>
            <a:r>
              <a:rPr lang="en-US" altLang="en-US" sz="2400" dirty="0" smtClean="0">
                <a:solidFill>
                  <a:srgbClr val="92D050"/>
                </a:solidFill>
              </a:rPr>
              <a:t>(for higher scores).</a:t>
            </a:r>
          </a:p>
          <a:p>
            <a:pPr eaLnBrk="1" fontAlgn="auto" hangingPunct="1">
              <a:lnSpc>
                <a:spcPct val="80000"/>
              </a:lnSpc>
              <a:spcAft>
                <a:spcPts val="0"/>
              </a:spcAft>
              <a:buFont typeface="Wingdings 3" charset="2"/>
              <a:buChar char=""/>
              <a:defRPr/>
            </a:pPr>
            <a:r>
              <a:rPr lang="en-US" altLang="en-US" sz="2400" dirty="0" smtClean="0">
                <a:solidFill>
                  <a:srgbClr val="FF9933"/>
                </a:solidFill>
              </a:rPr>
              <a:t>Write (show don’t tell)—</a:t>
            </a:r>
            <a:r>
              <a:rPr lang="en-US" altLang="en-US" sz="2400" dirty="0" smtClean="0">
                <a:solidFill>
                  <a:srgbClr val="92D050"/>
                </a:solidFill>
              </a:rPr>
              <a:t>don’t worry about conventions.</a:t>
            </a:r>
          </a:p>
          <a:p>
            <a:pPr eaLnBrk="1" fontAlgn="auto" hangingPunct="1">
              <a:lnSpc>
                <a:spcPct val="110000"/>
              </a:lnSpc>
              <a:spcAft>
                <a:spcPts val="0"/>
              </a:spcAft>
              <a:buFont typeface="Wingdings 3" charset="2"/>
              <a:buChar char=""/>
              <a:defRPr/>
            </a:pPr>
            <a:r>
              <a:rPr lang="en-US" altLang="en-US" sz="2400" dirty="0" smtClean="0">
                <a:solidFill>
                  <a:srgbClr val="92D050"/>
                </a:solidFill>
              </a:rPr>
              <a:t>Silently read over essay. Make changes to </a:t>
            </a:r>
            <a:r>
              <a:rPr lang="en-US" altLang="en-US" sz="2400" dirty="0" smtClean="0">
                <a:solidFill>
                  <a:srgbClr val="FF9933"/>
                </a:solidFill>
              </a:rPr>
              <a:t>make it clear                    and easy to understand </a:t>
            </a:r>
            <a:r>
              <a:rPr lang="en-US" altLang="en-US" sz="2400" dirty="0" smtClean="0">
                <a:solidFill>
                  <a:srgbClr val="92D050"/>
                </a:solidFill>
              </a:rPr>
              <a:t>and to assure </a:t>
            </a:r>
            <a:r>
              <a:rPr lang="en-US" altLang="en-US" sz="2400" dirty="0" smtClean="0">
                <a:solidFill>
                  <a:srgbClr val="FF9933"/>
                </a:solidFill>
              </a:rPr>
              <a:t>strong words.</a:t>
            </a:r>
          </a:p>
          <a:p>
            <a:pPr eaLnBrk="1" fontAlgn="auto" hangingPunct="1">
              <a:lnSpc>
                <a:spcPct val="80000"/>
              </a:lnSpc>
              <a:spcAft>
                <a:spcPts val="0"/>
              </a:spcAft>
              <a:buFont typeface="Wingdings 3" charset="2"/>
              <a:buChar char=""/>
              <a:defRPr/>
            </a:pPr>
            <a:r>
              <a:rPr lang="en-US" altLang="en-US" sz="2400" dirty="0" smtClean="0">
                <a:solidFill>
                  <a:srgbClr val="FF9933"/>
                </a:solidFill>
              </a:rPr>
              <a:t>Read over it again for conventions </a:t>
            </a:r>
            <a:r>
              <a:rPr lang="en-US" altLang="en-US" sz="2400" dirty="0" smtClean="0">
                <a:solidFill>
                  <a:srgbClr val="92D050"/>
                </a:solidFill>
              </a:rPr>
              <a:t>(correctness).</a:t>
            </a:r>
          </a:p>
          <a:p>
            <a:pPr eaLnBrk="1" fontAlgn="auto" hangingPunct="1">
              <a:lnSpc>
                <a:spcPct val="80000"/>
              </a:lnSpc>
              <a:spcAft>
                <a:spcPts val="0"/>
              </a:spcAft>
              <a:buFont typeface="Wingdings" panose="05000000000000000000" pitchFamily="2" charset="2"/>
              <a:buNone/>
              <a:defRPr/>
            </a:pPr>
            <a:r>
              <a:rPr lang="en-US" altLang="en-US" sz="2400" dirty="0" smtClean="0">
                <a:solidFill>
                  <a:srgbClr val="92D050"/>
                </a:solidFill>
              </a:rPr>
              <a:t>	-- slow down = comma</a:t>
            </a:r>
          </a:p>
          <a:p>
            <a:pPr eaLnBrk="1" fontAlgn="auto" hangingPunct="1">
              <a:lnSpc>
                <a:spcPct val="80000"/>
              </a:lnSpc>
              <a:spcAft>
                <a:spcPts val="0"/>
              </a:spcAft>
              <a:buFont typeface="Wingdings" panose="05000000000000000000" pitchFamily="2" charset="2"/>
              <a:buNone/>
              <a:defRPr/>
            </a:pPr>
            <a:r>
              <a:rPr lang="en-US" altLang="en-US" sz="2400" dirty="0" smtClean="0">
                <a:solidFill>
                  <a:srgbClr val="92D050"/>
                </a:solidFill>
              </a:rPr>
              <a:t>	-- stop = period</a:t>
            </a:r>
          </a:p>
          <a:p>
            <a:pPr eaLnBrk="1" fontAlgn="auto" hangingPunct="1">
              <a:lnSpc>
                <a:spcPct val="80000"/>
              </a:lnSpc>
              <a:spcAft>
                <a:spcPts val="0"/>
              </a:spcAft>
              <a:buFont typeface="Wingdings" panose="05000000000000000000" pitchFamily="2" charset="2"/>
              <a:buNone/>
              <a:defRPr/>
            </a:pPr>
            <a:r>
              <a:rPr lang="en-US" altLang="en-US" sz="2400" dirty="0" smtClean="0">
                <a:solidFill>
                  <a:srgbClr val="92D050"/>
                </a:solidFill>
              </a:rPr>
              <a:t>	-- bottom up editing</a:t>
            </a:r>
          </a:p>
          <a:p>
            <a:pPr eaLnBrk="1" fontAlgn="auto" hangingPunct="1">
              <a:lnSpc>
                <a:spcPct val="80000"/>
              </a:lnSpc>
              <a:spcAft>
                <a:spcPts val="0"/>
              </a:spcAft>
              <a:buFont typeface="Wingdings" panose="05000000000000000000" pitchFamily="2" charset="2"/>
              <a:buNone/>
              <a:defRPr/>
            </a:pPr>
            <a:r>
              <a:rPr lang="en-US" altLang="en-US" sz="2400" dirty="0" smtClean="0">
                <a:solidFill>
                  <a:srgbClr val="92D050"/>
                </a:solidFill>
              </a:rPr>
              <a:t>	-- use dictionary for spelling</a:t>
            </a:r>
          </a:p>
          <a:p>
            <a:pPr eaLnBrk="1" fontAlgn="auto" hangingPunct="1">
              <a:lnSpc>
                <a:spcPct val="80000"/>
              </a:lnSpc>
              <a:spcAft>
                <a:spcPts val="0"/>
              </a:spcAft>
              <a:buFont typeface="Wingdings 3" charset="2"/>
              <a:buChar char=""/>
              <a:defRPr/>
            </a:pPr>
            <a:r>
              <a:rPr lang="en-US" altLang="en-US" sz="2400" dirty="0" smtClean="0">
                <a:solidFill>
                  <a:srgbClr val="92D050"/>
                </a:solidFill>
              </a:rPr>
              <a:t>Rewrite it in your </a:t>
            </a:r>
            <a:r>
              <a:rPr lang="en-US" altLang="en-US" sz="2400" dirty="0" smtClean="0">
                <a:solidFill>
                  <a:srgbClr val="FF9933"/>
                </a:solidFill>
              </a:rPr>
              <a:t>best handwriting </a:t>
            </a:r>
            <a:r>
              <a:rPr lang="en-US" altLang="en-US" sz="2400" dirty="0" smtClean="0">
                <a:solidFill>
                  <a:srgbClr val="92D050"/>
                </a:solidFill>
              </a:rPr>
              <a:t>(you</a:t>
            </a:r>
          </a:p>
          <a:p>
            <a:pPr marL="0" indent="0" eaLnBrk="1" fontAlgn="auto" hangingPunct="1">
              <a:lnSpc>
                <a:spcPct val="80000"/>
              </a:lnSpc>
              <a:spcAft>
                <a:spcPts val="0"/>
              </a:spcAft>
              <a:buFont typeface="Wingdings" panose="05000000000000000000" pitchFamily="2" charset="2"/>
              <a:buNone/>
              <a:defRPr/>
            </a:pPr>
            <a:r>
              <a:rPr lang="en-US" altLang="en-US" sz="2400" dirty="0">
                <a:solidFill>
                  <a:srgbClr val="92D050"/>
                </a:solidFill>
              </a:rPr>
              <a:t> </a:t>
            </a:r>
            <a:r>
              <a:rPr lang="en-US" altLang="en-US" sz="2400" dirty="0" smtClean="0">
                <a:solidFill>
                  <a:srgbClr val="92D050"/>
                </a:solidFill>
              </a:rPr>
              <a:t>   can omit this with careful prewriting; it’s </a:t>
            </a:r>
          </a:p>
          <a:p>
            <a:pPr marL="0" indent="0" eaLnBrk="1" fontAlgn="auto" hangingPunct="1">
              <a:lnSpc>
                <a:spcPct val="80000"/>
              </a:lnSpc>
              <a:spcAft>
                <a:spcPts val="0"/>
              </a:spcAft>
              <a:buFont typeface="Wingdings" panose="05000000000000000000" pitchFamily="2" charset="2"/>
              <a:buNone/>
              <a:defRPr/>
            </a:pPr>
            <a:r>
              <a:rPr lang="en-US" altLang="en-US" sz="2400" dirty="0">
                <a:solidFill>
                  <a:srgbClr val="92D050"/>
                </a:solidFill>
              </a:rPr>
              <a:t> </a:t>
            </a:r>
            <a:r>
              <a:rPr lang="en-US" altLang="en-US" sz="2400" dirty="0" smtClean="0">
                <a:solidFill>
                  <a:srgbClr val="92D050"/>
                </a:solidFill>
              </a:rPr>
              <a:t>   OK to have neat revisions/corrections).</a:t>
            </a:r>
          </a:p>
        </p:txBody>
      </p:sp>
      <p:pic>
        <p:nvPicPr>
          <p:cNvPr id="1434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339">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339">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b="1" smtClean="0">
                <a:solidFill>
                  <a:srgbClr val="92D050"/>
                </a:solidFill>
                <a:latin typeface="Arial" panose="020B0604020202020204" pitchFamily="34" charset="0"/>
              </a:rPr>
              <a:t>REVISING </a:t>
            </a:r>
            <a:endParaRPr lang="en-US" altLang="en-US" sz="3400" b="1" smtClean="0">
              <a:solidFill>
                <a:srgbClr val="92D050"/>
              </a:solidFill>
              <a:latin typeface="Arial" panose="020B0604020202020204" pitchFamily="34" charset="0"/>
            </a:endParaRPr>
          </a:p>
        </p:txBody>
      </p:sp>
      <p:sp>
        <p:nvSpPr>
          <p:cNvPr id="15363" name="Rectangle 3"/>
          <p:cNvSpPr>
            <a:spLocks noGrp="1" noChangeArrowheads="1"/>
          </p:cNvSpPr>
          <p:nvPr>
            <p:ph idx="1"/>
          </p:nvPr>
        </p:nvSpPr>
        <p:spPr>
          <a:xfrm>
            <a:off x="914400" y="1676400"/>
            <a:ext cx="7772400" cy="4800600"/>
          </a:xfrm>
        </p:spPr>
        <p:txBody>
          <a:bodyPr/>
          <a:lstStyle/>
          <a:p>
            <a:pPr eaLnBrk="1" hangingPunct="1">
              <a:buFont typeface="Wingdings" panose="05000000000000000000" pitchFamily="2" charset="2"/>
              <a:buNone/>
            </a:pPr>
            <a:r>
              <a:rPr lang="en-US" altLang="en-US" sz="2600" b="1" dirty="0" smtClean="0">
                <a:solidFill>
                  <a:srgbClr val="FF9933"/>
                </a:solidFill>
              </a:rPr>
              <a:t>FOCUS ON EFFECTIVENESS</a:t>
            </a:r>
            <a:r>
              <a:rPr lang="en-US" altLang="en-US" sz="2600" b="1" dirty="0" smtClean="0">
                <a:solidFill>
                  <a:srgbClr val="0070C0"/>
                </a:solidFill>
              </a:rPr>
              <a:t>--</a:t>
            </a:r>
            <a:r>
              <a:rPr lang="en-US" altLang="en-US" sz="2600" dirty="0" smtClean="0">
                <a:solidFill>
                  <a:srgbClr val="0070C0"/>
                </a:solidFill>
              </a:rPr>
              <a:t>Strengthening        and improving various aspects of a piece           of writing:</a:t>
            </a:r>
          </a:p>
          <a:p>
            <a:pPr lvl="2" eaLnBrk="1" hangingPunct="1"/>
            <a:r>
              <a:rPr lang="en-US" altLang="en-US" sz="2100" dirty="0" smtClean="0">
                <a:solidFill>
                  <a:srgbClr val="0070C0"/>
                </a:solidFill>
              </a:rPr>
              <a:t>Thesis statement</a:t>
            </a:r>
          </a:p>
          <a:p>
            <a:pPr lvl="2" eaLnBrk="1" hangingPunct="1"/>
            <a:r>
              <a:rPr lang="en-US" altLang="en-US" sz="2100" dirty="0" smtClean="0">
                <a:solidFill>
                  <a:srgbClr val="0070C0"/>
                </a:solidFill>
              </a:rPr>
              <a:t>Introduction and conclusion</a:t>
            </a:r>
          </a:p>
          <a:p>
            <a:pPr lvl="2" eaLnBrk="1" hangingPunct="1"/>
            <a:r>
              <a:rPr lang="en-US" altLang="en-US" sz="2100" dirty="0" smtClean="0">
                <a:solidFill>
                  <a:srgbClr val="0070C0"/>
                </a:solidFill>
              </a:rPr>
              <a:t>Organization/progression</a:t>
            </a:r>
          </a:p>
          <a:p>
            <a:pPr lvl="2" eaLnBrk="1" hangingPunct="1"/>
            <a:r>
              <a:rPr lang="en-US" altLang="en-US" sz="2100" dirty="0" smtClean="0">
                <a:solidFill>
                  <a:srgbClr val="0070C0"/>
                </a:solidFill>
              </a:rPr>
              <a:t>Development</a:t>
            </a:r>
          </a:p>
          <a:p>
            <a:pPr lvl="2" eaLnBrk="1" hangingPunct="1"/>
            <a:r>
              <a:rPr lang="en-US" altLang="en-US" sz="2100" dirty="0" smtClean="0">
                <a:solidFill>
                  <a:srgbClr val="0070C0"/>
                </a:solidFill>
              </a:rPr>
              <a:t>Language/word choice</a:t>
            </a:r>
          </a:p>
          <a:p>
            <a:pPr lvl="2" eaLnBrk="1" hangingPunct="1"/>
            <a:r>
              <a:rPr lang="en-US" altLang="en-US" sz="2100" dirty="0" smtClean="0">
                <a:solidFill>
                  <a:srgbClr val="0070C0"/>
                </a:solidFill>
              </a:rPr>
              <a:t>Sentences </a:t>
            </a:r>
          </a:p>
        </p:txBody>
      </p:sp>
      <p:pic>
        <p:nvPicPr>
          <p:cNvPr id="1536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18113" y="5851525"/>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Box 6"/>
          <p:cNvSpPr txBox="1">
            <a:spLocks noChangeArrowheads="1"/>
          </p:cNvSpPr>
          <p:nvPr/>
        </p:nvSpPr>
        <p:spPr bwMode="auto">
          <a:xfrm>
            <a:off x="6161088"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b="1" dirty="0" smtClean="0">
                <a:solidFill>
                  <a:srgbClr val="92D050"/>
                </a:solidFill>
                <a:latin typeface="Arial" panose="020B0604020202020204" pitchFamily="34" charset="0"/>
              </a:rPr>
              <a:t>EDITING</a:t>
            </a:r>
            <a:r>
              <a:rPr lang="en-US" altLang="en-US" b="1" dirty="0" smtClean="0">
                <a:solidFill>
                  <a:schemeClr val="folHlink"/>
                </a:solidFill>
                <a:latin typeface="Arial" panose="020B0604020202020204" pitchFamily="34" charset="0"/>
              </a:rPr>
              <a:t> </a:t>
            </a:r>
            <a:endParaRPr lang="en-US" altLang="en-US" sz="3400" b="1" dirty="0" smtClean="0">
              <a:solidFill>
                <a:schemeClr val="folHlink"/>
              </a:solidFill>
              <a:latin typeface="Arial" panose="020B0604020202020204" pitchFamily="34" charset="0"/>
            </a:endParaRPr>
          </a:p>
        </p:txBody>
      </p:sp>
      <p:sp>
        <p:nvSpPr>
          <p:cNvPr id="16387" name="Rectangle 3"/>
          <p:cNvSpPr>
            <a:spLocks noGrp="1" noChangeArrowheads="1"/>
          </p:cNvSpPr>
          <p:nvPr>
            <p:ph idx="1"/>
          </p:nvPr>
        </p:nvSpPr>
        <p:spPr>
          <a:xfrm>
            <a:off x="609600" y="1574483"/>
            <a:ext cx="8229600" cy="3505200"/>
          </a:xfrm>
        </p:spPr>
        <p:txBody>
          <a:bodyPr/>
          <a:lstStyle/>
          <a:p>
            <a:pPr eaLnBrk="1" hangingPunct="1">
              <a:buFont typeface="Wingdings" panose="05000000000000000000" pitchFamily="2" charset="2"/>
              <a:buNone/>
            </a:pPr>
            <a:r>
              <a:rPr lang="en-US" altLang="en-US" sz="2400" b="1" dirty="0" smtClean="0">
                <a:solidFill>
                  <a:srgbClr val="FF9933"/>
                </a:solidFill>
              </a:rPr>
              <a:t>FOCUS ON CORRECTNESS (CONVENTIONS)</a:t>
            </a:r>
            <a:r>
              <a:rPr lang="en-US" altLang="en-US" sz="3200" b="1" dirty="0" smtClean="0">
                <a:solidFill>
                  <a:srgbClr val="FF9933"/>
                </a:solidFill>
              </a:rPr>
              <a:t>:</a:t>
            </a:r>
          </a:p>
          <a:p>
            <a:pPr lvl="2" eaLnBrk="1" hangingPunct="1"/>
            <a:r>
              <a:rPr lang="en-US" altLang="en-US" sz="2100" b="1" dirty="0" smtClean="0">
                <a:solidFill>
                  <a:srgbClr val="0070C0"/>
                </a:solidFill>
              </a:rPr>
              <a:t>capitalization</a:t>
            </a:r>
          </a:p>
          <a:p>
            <a:pPr lvl="2" eaLnBrk="1" hangingPunct="1"/>
            <a:r>
              <a:rPr lang="en-US" altLang="en-US" sz="2100" b="1" dirty="0" smtClean="0">
                <a:solidFill>
                  <a:srgbClr val="0070C0"/>
                </a:solidFill>
              </a:rPr>
              <a:t>punctuation</a:t>
            </a:r>
          </a:p>
          <a:p>
            <a:pPr lvl="2" eaLnBrk="1" hangingPunct="1"/>
            <a:r>
              <a:rPr lang="en-US" altLang="en-US" sz="2100" b="1" dirty="0" smtClean="0">
                <a:solidFill>
                  <a:srgbClr val="0070C0"/>
                </a:solidFill>
              </a:rPr>
              <a:t>spelling</a:t>
            </a:r>
          </a:p>
          <a:p>
            <a:pPr lvl="2" eaLnBrk="1" hangingPunct="1"/>
            <a:r>
              <a:rPr lang="en-US" altLang="en-US" sz="2100" b="1" dirty="0" smtClean="0">
                <a:solidFill>
                  <a:srgbClr val="0070C0"/>
                </a:solidFill>
              </a:rPr>
              <a:t>grammar</a:t>
            </a:r>
          </a:p>
          <a:p>
            <a:pPr lvl="2" eaLnBrk="1" hangingPunct="1"/>
            <a:r>
              <a:rPr lang="en-US" altLang="en-US" sz="2100" b="1" dirty="0" smtClean="0">
                <a:solidFill>
                  <a:srgbClr val="0070C0"/>
                </a:solidFill>
              </a:rPr>
              <a:t>usage</a:t>
            </a:r>
          </a:p>
          <a:p>
            <a:pPr lvl="2" eaLnBrk="1" hangingPunct="1"/>
            <a:r>
              <a:rPr lang="en-US" altLang="en-US" sz="2100" b="1" dirty="0" smtClean="0">
                <a:solidFill>
                  <a:srgbClr val="0070C0"/>
                </a:solidFill>
              </a:rPr>
              <a:t>sentence boundaries (fragments and run-ons)</a:t>
            </a:r>
          </a:p>
        </p:txBody>
      </p:sp>
      <p:pic>
        <p:nvPicPr>
          <p:cNvPr id="16388"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89538" y="5851525"/>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Box 6"/>
          <p:cNvSpPr txBox="1">
            <a:spLocks noChangeArrowheads="1"/>
          </p:cNvSpPr>
          <p:nvPr/>
        </p:nvSpPr>
        <p:spPr bwMode="auto">
          <a:xfrm>
            <a:off x="61325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38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3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REVISING AND EDITING TIPS</a:t>
            </a:r>
            <a:endParaRPr lang="en-US" altLang="en-US" sz="3400" b="1" smtClean="0">
              <a:solidFill>
                <a:srgbClr val="FF9933"/>
              </a:solidFill>
              <a:latin typeface="Arial" panose="020B0604020202020204" pitchFamily="34" charset="0"/>
            </a:endParaRPr>
          </a:p>
        </p:txBody>
      </p:sp>
      <p:sp>
        <p:nvSpPr>
          <p:cNvPr id="17411" name="Rectangle 3"/>
          <p:cNvSpPr>
            <a:spLocks noGrp="1" noChangeArrowheads="1"/>
          </p:cNvSpPr>
          <p:nvPr>
            <p:ph idx="1"/>
          </p:nvPr>
        </p:nvSpPr>
        <p:spPr>
          <a:xfrm>
            <a:off x="-228600" y="1939925"/>
            <a:ext cx="8229600" cy="3429000"/>
          </a:xfrm>
        </p:spPr>
        <p:txBody>
          <a:bodyPr/>
          <a:lstStyle/>
          <a:p>
            <a:pPr lvl="2" eaLnBrk="1" hangingPunct="1"/>
            <a:r>
              <a:rPr lang="en-US" altLang="en-US" sz="2100" dirty="0" smtClean="0">
                <a:solidFill>
                  <a:srgbClr val="0070C0"/>
                </a:solidFill>
              </a:rPr>
              <a:t>Read the questions first and mark key words/phrases.</a:t>
            </a:r>
          </a:p>
          <a:p>
            <a:pPr lvl="2" eaLnBrk="1" hangingPunct="1"/>
            <a:r>
              <a:rPr lang="en-US" altLang="en-US" sz="2100" dirty="0" smtClean="0">
                <a:solidFill>
                  <a:srgbClr val="0070C0"/>
                </a:solidFill>
              </a:rPr>
              <a:t>Identify focus sentences or paragraphs in the passage.</a:t>
            </a:r>
          </a:p>
          <a:p>
            <a:pPr lvl="2" eaLnBrk="1" hangingPunct="1"/>
            <a:r>
              <a:rPr lang="en-US" altLang="en-US" sz="2100" dirty="0" smtClean="0">
                <a:solidFill>
                  <a:srgbClr val="0070C0"/>
                </a:solidFill>
              </a:rPr>
              <a:t>Read the title and any introductory information.</a:t>
            </a:r>
          </a:p>
          <a:p>
            <a:pPr lvl="2" eaLnBrk="1" hangingPunct="1"/>
            <a:r>
              <a:rPr lang="en-US" altLang="en-US" sz="2100" dirty="0" smtClean="0">
                <a:solidFill>
                  <a:srgbClr val="0070C0"/>
                </a:solidFill>
              </a:rPr>
              <a:t>Read the entire passage and mark anything that is or seems incorrect, confusing, or unclear.</a:t>
            </a:r>
          </a:p>
          <a:p>
            <a:pPr lvl="2" eaLnBrk="1" hangingPunct="1"/>
            <a:r>
              <a:rPr lang="en-US" altLang="en-US" sz="2100" dirty="0" smtClean="0">
                <a:solidFill>
                  <a:srgbClr val="0070C0"/>
                </a:solidFill>
              </a:rPr>
              <a:t>Answer the questions while referring back to the passage, and mark your answers carefully.</a:t>
            </a:r>
          </a:p>
          <a:p>
            <a:pPr lvl="2" eaLnBrk="1" hangingPunct="1"/>
            <a:r>
              <a:rPr lang="en-US" altLang="en-US" sz="2100" dirty="0" smtClean="0">
                <a:solidFill>
                  <a:srgbClr val="0070C0"/>
                </a:solidFill>
              </a:rPr>
              <a:t>Use a dictionary, if needed.</a:t>
            </a:r>
          </a:p>
        </p:txBody>
      </p:sp>
      <p:pic>
        <p:nvPicPr>
          <p:cNvPr id="17412"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89538" y="5851525"/>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3" name="TextBox 6"/>
          <p:cNvSpPr txBox="1">
            <a:spLocks noChangeArrowheads="1"/>
          </p:cNvSpPr>
          <p:nvPr/>
        </p:nvSpPr>
        <p:spPr bwMode="auto">
          <a:xfrm>
            <a:off x="61325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FINAL TIPS</a:t>
            </a:r>
            <a:endParaRPr lang="en-US" altLang="en-US" sz="3400" b="1" smtClean="0">
              <a:solidFill>
                <a:srgbClr val="FF9933"/>
              </a:solidFill>
              <a:latin typeface="Arial" panose="020B0604020202020204" pitchFamily="34" charset="0"/>
            </a:endParaRPr>
          </a:p>
        </p:txBody>
      </p:sp>
      <p:sp>
        <p:nvSpPr>
          <p:cNvPr id="18435" name="Rectangle 3"/>
          <p:cNvSpPr>
            <a:spLocks noGrp="1" noChangeArrowheads="1"/>
          </p:cNvSpPr>
          <p:nvPr>
            <p:ph idx="1"/>
          </p:nvPr>
        </p:nvSpPr>
        <p:spPr>
          <a:xfrm>
            <a:off x="-228600" y="1676400"/>
            <a:ext cx="8229600" cy="3886200"/>
          </a:xfrm>
        </p:spPr>
        <p:txBody>
          <a:bodyPr/>
          <a:lstStyle/>
          <a:p>
            <a:pPr lvl="2" eaLnBrk="1" hangingPunct="1"/>
            <a:r>
              <a:rPr lang="en-US" altLang="en-US" sz="2400" dirty="0" smtClean="0">
                <a:solidFill>
                  <a:srgbClr val="0070C0"/>
                </a:solidFill>
              </a:rPr>
              <a:t>Get a good night’s sleep the night before the test.</a:t>
            </a:r>
          </a:p>
          <a:p>
            <a:pPr lvl="2" eaLnBrk="1" hangingPunct="1"/>
            <a:r>
              <a:rPr lang="en-US" altLang="en-US" sz="2400" dirty="0" smtClean="0">
                <a:solidFill>
                  <a:srgbClr val="0070C0"/>
                </a:solidFill>
              </a:rPr>
              <a:t>Eat a good breakfast the morning of the test.</a:t>
            </a:r>
          </a:p>
          <a:p>
            <a:pPr lvl="2" eaLnBrk="1" hangingPunct="1"/>
            <a:r>
              <a:rPr lang="en-US" altLang="en-US" sz="2400" dirty="0" smtClean="0">
                <a:solidFill>
                  <a:srgbClr val="0070C0"/>
                </a:solidFill>
              </a:rPr>
              <a:t>Arrive at school on time or a little early.</a:t>
            </a:r>
          </a:p>
          <a:p>
            <a:pPr lvl="2" eaLnBrk="1" hangingPunct="1"/>
            <a:r>
              <a:rPr lang="en-US" altLang="en-US" sz="2400" dirty="0" smtClean="0">
                <a:solidFill>
                  <a:srgbClr val="0070C0"/>
                </a:solidFill>
              </a:rPr>
              <a:t>Bring water and a healthy, quiet, non-messy snack to refuel during the test, </a:t>
            </a:r>
            <a:r>
              <a:rPr lang="en-US" altLang="en-US" sz="2400" i="1" dirty="0" smtClean="0">
                <a:solidFill>
                  <a:srgbClr val="FF9933"/>
                </a:solidFill>
              </a:rPr>
              <a:t>if permitted by your school.</a:t>
            </a:r>
          </a:p>
          <a:p>
            <a:pPr lvl="2" eaLnBrk="1" hangingPunct="1"/>
            <a:r>
              <a:rPr lang="en-US" altLang="en-US" sz="2400" dirty="0" smtClean="0">
                <a:solidFill>
                  <a:srgbClr val="0070C0"/>
                </a:solidFill>
              </a:rPr>
              <a:t>Bring pencils plus a book to read after the test.</a:t>
            </a:r>
          </a:p>
        </p:txBody>
      </p:sp>
      <p:pic>
        <p:nvPicPr>
          <p:cNvPr id="1843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18113" y="5845175"/>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Box 6"/>
          <p:cNvSpPr txBox="1">
            <a:spLocks noChangeArrowheads="1"/>
          </p:cNvSpPr>
          <p:nvPr/>
        </p:nvSpPr>
        <p:spPr bwMode="auto">
          <a:xfrm>
            <a:off x="6161088" y="583565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6" name="Text Box 6"/>
          <p:cNvSpPr txBox="1">
            <a:spLocks noChangeArrowheads="1"/>
          </p:cNvSpPr>
          <p:nvPr/>
        </p:nvSpPr>
        <p:spPr bwMode="auto">
          <a:xfrm>
            <a:off x="4267200" y="3886200"/>
            <a:ext cx="5181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50000"/>
              </a:spcBef>
              <a:buClrTx/>
              <a:buSzTx/>
              <a:buFontTx/>
              <a:buNone/>
            </a:pPr>
            <a:r>
              <a:rPr lang="en-US" altLang="en-US" sz="3600" b="1" i="1">
                <a:solidFill>
                  <a:srgbClr val="FF9933"/>
                </a:solidFill>
                <a:latin typeface="Arial" panose="020B0604020202020204" pitchFamily="34" charset="0"/>
              </a:rPr>
              <a:t>You can do it!</a:t>
            </a:r>
            <a:endParaRPr lang="en-US" altLang="en-US" sz="2400" b="1">
              <a:solidFill>
                <a:srgbClr val="FF9933"/>
              </a:solidFill>
              <a:latin typeface="Arial" panose="020B0604020202020204" pitchFamily="34" charset="0"/>
            </a:endParaRPr>
          </a:p>
        </p:txBody>
      </p:sp>
      <p:sp>
        <p:nvSpPr>
          <p:cNvPr id="2" name="Rectangle 1"/>
          <p:cNvSpPr/>
          <p:nvPr/>
        </p:nvSpPr>
        <p:spPr>
          <a:xfrm rot="20451996">
            <a:off x="229189" y="1743482"/>
            <a:ext cx="7378943" cy="2730223"/>
          </a:xfrm>
          <a:prstGeom prst="rect">
            <a:avLst/>
          </a:prstGeom>
          <a:noFill/>
        </p:spPr>
        <p:txBody>
          <a:bodyPr wrap="none">
            <a:prstTxWarp prst="textCascadeUp">
              <a:avLst/>
            </a:prstTxWarp>
            <a:spAutoFit/>
          </a:bodyPr>
          <a:lstStyle/>
          <a:p>
            <a:pPr algn="ctr">
              <a:defRPr/>
            </a:pPr>
            <a:r>
              <a:rPr lang="en-US" sz="5400" b="1" dirty="0">
                <a:ln w="22225">
                  <a:solidFill>
                    <a:schemeClr val="accent2"/>
                  </a:solidFill>
                  <a:prstDash val="solid"/>
                </a:ln>
                <a:solidFill>
                  <a:schemeClr val="accent2">
                    <a:lumMod val="40000"/>
                    <a:lumOff val="60000"/>
                  </a:schemeClr>
                </a:solidFill>
              </a:rPr>
              <a:t>Make the Connection!</a:t>
            </a:r>
          </a:p>
        </p:txBody>
      </p:sp>
      <p:pic>
        <p:nvPicPr>
          <p:cNvPr id="1946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1"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35846"/>
                                        </p:tgtEl>
                                        <p:attrNameLst>
                                          <p:attrName>style.visibility</p:attrName>
                                        </p:attrNameLst>
                                      </p:cBhvr>
                                      <p:to>
                                        <p:strVal val="visible"/>
                                      </p:to>
                                    </p:set>
                                    <p:animEffect transition="in" filter="strips(downRight)">
                                      <p:cBhvr>
                                        <p:cTn id="7" dur="2000"/>
                                        <p:tgtEl>
                                          <p:spTgt spid="358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762000" y="1981200"/>
            <a:ext cx="6348413" cy="1320800"/>
          </a:xfrm>
        </p:spPr>
        <p:txBody>
          <a:bodyPr/>
          <a:lstStyle/>
          <a:p>
            <a:pPr eaLnBrk="1" hangingPunct="1"/>
            <a:r>
              <a:rPr lang="en-US" altLang="en-US" dirty="0" smtClean="0"/>
              <a:t>PowerPoint hyperlink slides to follow</a:t>
            </a:r>
          </a:p>
        </p:txBody>
      </p:sp>
      <p:pic>
        <p:nvPicPr>
          <p:cNvPr id="2150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extLst>
      <p:ext uri="{BB962C8B-B14F-4D97-AF65-F5344CB8AC3E}">
        <p14:creationId xmlns:p14="http://schemas.microsoft.com/office/powerpoint/2010/main" val="38508089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SAMPLE PROMPT</a:t>
            </a:r>
            <a:endParaRPr lang="en-US" altLang="en-US" sz="3400" b="1" smtClean="0">
              <a:solidFill>
                <a:srgbClr val="FF9933"/>
              </a:solidFill>
              <a:latin typeface="Arial" panose="020B0604020202020204" pitchFamily="34" charset="0"/>
            </a:endParaRPr>
          </a:p>
        </p:txBody>
      </p:sp>
      <p:pic>
        <p:nvPicPr>
          <p:cNvPr id="20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00200"/>
            <a:ext cx="6907213" cy="4090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485" name="TextBox 2"/>
          <p:cNvSpPr txBox="1">
            <a:spLocks noChangeArrowheads="1"/>
          </p:cNvSpPr>
          <p:nvPr/>
        </p:nvSpPr>
        <p:spPr bwMode="auto">
          <a:xfrm>
            <a:off x="838200" y="3886200"/>
            <a:ext cx="5410200" cy="381000"/>
          </a:xfrm>
          <a:prstGeom prst="rect">
            <a:avLst/>
          </a:prstGeom>
          <a:noFill/>
          <a:ln w="38100">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defRPr/>
            </a:pPr>
            <a:endParaRPr lang="en-US" altLang="en-US" smtClean="0">
              <a:ln>
                <a:solidFill>
                  <a:srgbClr val="FF9933"/>
                </a:solidFill>
              </a:ln>
              <a:solidFill>
                <a:schemeClr val="tx1"/>
              </a:solidFill>
              <a:latin typeface="Arial" panose="020B0604020202020204" pitchFamily="34" charset="0"/>
            </a:endParaRPr>
          </a:p>
        </p:txBody>
      </p:sp>
      <p:sp>
        <p:nvSpPr>
          <p:cNvPr id="2" name="TextBox 7"/>
          <p:cNvSpPr txBox="1">
            <a:spLocks noChangeArrowheads="1"/>
          </p:cNvSpPr>
          <p:nvPr/>
        </p:nvSpPr>
        <p:spPr bwMode="auto">
          <a:xfrm>
            <a:off x="762000" y="6311900"/>
            <a:ext cx="12954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rgbClr val="C00000"/>
                </a:solidFill>
                <a:latin typeface="Arial" panose="020B0604020202020204" pitchFamily="34" charset="0"/>
                <a:sym typeface="Wingdings" panose="05000000000000000000" pitchFamily="2" charset="2"/>
                <a:hlinkClick r:id="rId3" action="ppaction://hlinksldjump"/>
              </a:rPr>
              <a:t> </a:t>
            </a:r>
            <a:r>
              <a:rPr lang="en-US" altLang="en-US" b="1">
                <a:solidFill>
                  <a:srgbClr val="C00000"/>
                </a:solidFill>
                <a:latin typeface="Arial" panose="020B0604020202020204" pitchFamily="34" charset="0"/>
                <a:hlinkClick r:id="rId3" action="ppaction://hlinksldjump"/>
              </a:rPr>
              <a:t> BACK</a:t>
            </a:r>
            <a:endParaRPr lang="en-US" altLang="en-US" b="1">
              <a:solidFill>
                <a:srgbClr val="C00000"/>
              </a:solidFill>
              <a:latin typeface="Arial" panose="020B0604020202020204" pitchFamily="34" charset="0"/>
            </a:endParaRPr>
          </a:p>
        </p:txBody>
      </p:sp>
      <p:pic>
        <p:nvPicPr>
          <p:cNvPr id="20486"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7"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163" y="73577"/>
            <a:ext cx="7010400" cy="711200"/>
          </a:xfrm>
        </p:spPr>
        <p:txBody>
          <a:bodyPr/>
          <a:lstStyle/>
          <a:p>
            <a:pPr algn="ctr" eaLnBrk="1" hangingPunct="1"/>
            <a:r>
              <a:rPr lang="en-US" altLang="en-US" b="1" dirty="0" smtClean="0">
                <a:solidFill>
                  <a:srgbClr val="FF9933"/>
                </a:solidFill>
                <a:latin typeface="Arial" panose="020B0604020202020204" pitchFamily="34" charset="0"/>
              </a:rPr>
              <a:t>English I EOC 2017 Overview</a:t>
            </a:r>
            <a:endParaRPr lang="en-US" altLang="en-US" sz="3400" b="1" dirty="0" smtClean="0">
              <a:solidFill>
                <a:srgbClr val="FF9933"/>
              </a:solidFill>
              <a:latin typeface="Arial" panose="020B0604020202020204"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3827647756"/>
              </p:ext>
            </p:extLst>
          </p:nvPr>
        </p:nvGraphicFramePr>
        <p:xfrm>
          <a:off x="-8088" y="837875"/>
          <a:ext cx="7239000" cy="4729480"/>
        </p:xfrm>
        <a:graphic>
          <a:graphicData uri="http://schemas.openxmlformats.org/drawingml/2006/table">
            <a:tbl>
              <a:tblPr firstRow="1" bandRow="1">
                <a:tableStyleId>{00A15C55-8517-42AA-B614-E9B94910E393}</a:tableStyleId>
              </a:tblPr>
              <a:tblGrid>
                <a:gridCol w="2438400"/>
                <a:gridCol w="2057400"/>
                <a:gridCol w="1417816"/>
                <a:gridCol w="1325384"/>
              </a:tblGrid>
              <a:tr h="1056640">
                <a:tc>
                  <a:txBody>
                    <a:bodyPr/>
                    <a:lstStyle/>
                    <a:p>
                      <a:pPr algn="ctr"/>
                      <a:endParaRPr lang="en-US" sz="1600" dirty="0" smtClean="0"/>
                    </a:p>
                    <a:p>
                      <a:pPr algn="ctr"/>
                      <a:r>
                        <a:rPr lang="en-US" sz="1600" dirty="0" smtClean="0"/>
                        <a:t>English I</a:t>
                      </a:r>
                      <a:endParaRPr lang="en-US" sz="1600" dirty="0"/>
                    </a:p>
                  </a:txBody>
                  <a:tcPr>
                    <a:solidFill>
                      <a:srgbClr val="83C935"/>
                    </a:solidFill>
                  </a:tcPr>
                </a:tc>
                <a:tc>
                  <a:txBody>
                    <a:bodyPr/>
                    <a:lstStyle/>
                    <a:p>
                      <a:pPr algn="ctr"/>
                      <a:endParaRPr lang="en-US" sz="1600" dirty="0" smtClean="0"/>
                    </a:p>
                    <a:p>
                      <a:pPr algn="ctr"/>
                      <a:r>
                        <a:rPr lang="en-US" sz="1600" dirty="0" smtClean="0"/>
                        <a:t># of Items</a:t>
                      </a:r>
                      <a:endParaRPr lang="en-US" sz="1600" dirty="0"/>
                    </a:p>
                  </a:txBody>
                  <a:tcPr>
                    <a:solidFill>
                      <a:srgbClr val="83C935"/>
                    </a:solidFill>
                  </a:tcPr>
                </a:tc>
                <a:tc>
                  <a:txBody>
                    <a:bodyPr/>
                    <a:lstStyle/>
                    <a:p>
                      <a:pPr algn="ctr"/>
                      <a:r>
                        <a:rPr lang="en-US" sz="1600" dirty="0" smtClean="0"/>
                        <a:t># of Raw Score Points Possible</a:t>
                      </a:r>
                      <a:endParaRPr lang="en-US" sz="1600" dirty="0"/>
                    </a:p>
                  </a:txBody>
                  <a:tcPr>
                    <a:solidFill>
                      <a:srgbClr val="83C935"/>
                    </a:solidFill>
                  </a:tcPr>
                </a:tc>
                <a:tc>
                  <a:txBody>
                    <a:bodyPr/>
                    <a:lstStyle/>
                    <a:p>
                      <a:pPr algn="ctr"/>
                      <a:r>
                        <a:rPr lang="en-US" sz="1600" dirty="0" smtClean="0"/>
                        <a:t>Percentage of Test</a:t>
                      </a:r>
                      <a:endParaRPr lang="en-US" sz="1600" dirty="0"/>
                    </a:p>
                  </a:txBody>
                  <a:tcPr>
                    <a:solidFill>
                      <a:srgbClr val="83C935"/>
                    </a:solidFill>
                  </a:tcPr>
                </a:tc>
              </a:tr>
              <a:tr h="462280">
                <a:tc>
                  <a:txBody>
                    <a:bodyPr/>
                    <a:lstStyle/>
                    <a:p>
                      <a:pPr algn="ctr"/>
                      <a:r>
                        <a:rPr lang="en-US" sz="1600" b="1" dirty="0" smtClean="0"/>
                        <a:t>Revision:                               </a:t>
                      </a:r>
                      <a:r>
                        <a:rPr lang="en-US" sz="1600" b="0" dirty="0" smtClean="0"/>
                        <a:t>2-3 selections</a:t>
                      </a:r>
                      <a:endParaRPr lang="en-US" sz="1600" b="0" dirty="0"/>
                    </a:p>
                  </a:txBody>
                  <a:tcPr>
                    <a:solidFill>
                      <a:srgbClr val="CAE8AA"/>
                    </a:solidFill>
                  </a:tcPr>
                </a:tc>
                <a:tc>
                  <a:txBody>
                    <a:bodyPr/>
                    <a:lstStyle/>
                    <a:p>
                      <a:pPr algn="ctr"/>
                      <a:r>
                        <a:rPr lang="en-US" sz="1600" dirty="0" smtClean="0"/>
                        <a:t>9</a:t>
                      </a:r>
                      <a:endParaRPr lang="en-US" sz="1600" dirty="0"/>
                    </a:p>
                  </a:txBody>
                  <a:tcPr>
                    <a:solidFill>
                      <a:srgbClr val="CAE8AA"/>
                    </a:solidFill>
                  </a:tcPr>
                </a:tc>
                <a:tc>
                  <a:txBody>
                    <a:bodyPr/>
                    <a:lstStyle/>
                    <a:p>
                      <a:pPr algn="ctr"/>
                      <a:r>
                        <a:rPr lang="en-US" sz="1600" dirty="0" smtClean="0"/>
                        <a:t>9</a:t>
                      </a:r>
                      <a:endParaRPr lang="en-US" sz="1600" dirty="0"/>
                    </a:p>
                  </a:txBody>
                  <a:tcPr>
                    <a:solidFill>
                      <a:srgbClr val="CAE8AA"/>
                    </a:solidFill>
                  </a:tcPr>
                </a:tc>
                <a:tc>
                  <a:txBody>
                    <a:bodyPr/>
                    <a:lstStyle/>
                    <a:p>
                      <a:pPr algn="ctr"/>
                      <a:r>
                        <a:rPr lang="en-US" sz="1600" dirty="0" smtClean="0"/>
                        <a:t>13%</a:t>
                      </a:r>
                      <a:endParaRPr lang="en-US" sz="1600" dirty="0"/>
                    </a:p>
                  </a:txBody>
                  <a:tcPr>
                    <a:solidFill>
                      <a:srgbClr val="CAE8AA"/>
                    </a:solidFill>
                  </a:tcPr>
                </a:tc>
              </a:tr>
              <a:tr h="462280">
                <a:tc>
                  <a:txBody>
                    <a:bodyPr/>
                    <a:lstStyle/>
                    <a:p>
                      <a:pPr algn="ctr"/>
                      <a:r>
                        <a:rPr lang="en-US" sz="1600" b="1" dirty="0" smtClean="0"/>
                        <a:t>Editing:  </a:t>
                      </a:r>
                      <a:r>
                        <a:rPr lang="en-US" sz="1600" b="1" baseline="0" dirty="0" smtClean="0"/>
                        <a:t>                                  </a:t>
                      </a:r>
                      <a:r>
                        <a:rPr lang="en-US" sz="1600" b="0" dirty="0" smtClean="0"/>
                        <a:t>2-3 selections</a:t>
                      </a:r>
                      <a:endParaRPr lang="en-US" sz="1600" b="0" dirty="0"/>
                    </a:p>
                  </a:txBody>
                  <a:tcPr>
                    <a:solidFill>
                      <a:srgbClr val="E7F4D8"/>
                    </a:solidFill>
                  </a:tcPr>
                </a:tc>
                <a:tc>
                  <a:txBody>
                    <a:bodyPr/>
                    <a:lstStyle/>
                    <a:p>
                      <a:pPr algn="ctr"/>
                      <a:r>
                        <a:rPr lang="en-US" sz="1600" dirty="0" smtClean="0"/>
                        <a:t>9</a:t>
                      </a:r>
                      <a:endParaRPr lang="en-US" sz="1600" dirty="0"/>
                    </a:p>
                  </a:txBody>
                  <a:tcPr>
                    <a:solidFill>
                      <a:srgbClr val="E7F4D8"/>
                    </a:solidFill>
                  </a:tcPr>
                </a:tc>
                <a:tc>
                  <a:txBody>
                    <a:bodyPr/>
                    <a:lstStyle/>
                    <a:p>
                      <a:pPr algn="ctr"/>
                      <a:r>
                        <a:rPr lang="en-US" sz="1600" dirty="0" smtClean="0"/>
                        <a:t>9</a:t>
                      </a:r>
                      <a:endParaRPr lang="en-US" sz="1600" dirty="0"/>
                    </a:p>
                  </a:txBody>
                  <a:tcPr>
                    <a:solidFill>
                      <a:srgbClr val="E7F4D8"/>
                    </a:solidFill>
                  </a:tcPr>
                </a:tc>
                <a:tc>
                  <a:txBody>
                    <a:bodyPr/>
                    <a:lstStyle/>
                    <a:p>
                      <a:pPr algn="ctr"/>
                      <a:r>
                        <a:rPr lang="en-US" sz="1600" dirty="0" smtClean="0"/>
                        <a:t>13%</a:t>
                      </a:r>
                      <a:endParaRPr lang="en-US" sz="1600" dirty="0"/>
                    </a:p>
                  </a:txBody>
                  <a:tcPr>
                    <a:solidFill>
                      <a:srgbClr val="E7F4D8"/>
                    </a:solidFill>
                  </a:tcPr>
                </a:tc>
              </a:tr>
              <a:tr h="680720">
                <a:tc>
                  <a:txBody>
                    <a:bodyPr/>
                    <a:lstStyle/>
                    <a:p>
                      <a:pPr algn="ctr"/>
                      <a:endParaRPr lang="en-US" sz="1600" b="1" dirty="0" smtClean="0"/>
                    </a:p>
                    <a:p>
                      <a:pPr algn="ctr"/>
                      <a:r>
                        <a:rPr lang="en-US" sz="1600" b="1" dirty="0" smtClean="0"/>
                        <a:t>Written Composition</a:t>
                      </a:r>
                      <a:endParaRPr lang="en-US" sz="1600" b="1" dirty="0"/>
                    </a:p>
                  </a:txBody>
                  <a:tcPr>
                    <a:solidFill>
                      <a:srgbClr val="CAE8AA"/>
                    </a:solidFill>
                  </a:tcPr>
                </a:tc>
                <a:tc>
                  <a:txBody>
                    <a:bodyPr/>
                    <a:lstStyle/>
                    <a:p>
                      <a:pPr algn="ctr"/>
                      <a:r>
                        <a:rPr lang="en-US" sz="1600" b="0" dirty="0" smtClean="0"/>
                        <a:t>1 Composition (Expository)</a:t>
                      </a:r>
                      <a:endParaRPr lang="en-US" sz="1600" b="0" dirty="0"/>
                    </a:p>
                  </a:txBody>
                  <a:tcPr>
                    <a:solidFill>
                      <a:srgbClr val="CAE8AA"/>
                    </a:solidFill>
                  </a:tcPr>
                </a:tc>
                <a:tc>
                  <a:txBody>
                    <a:bodyPr/>
                    <a:lstStyle/>
                    <a:p>
                      <a:pPr algn="ctr"/>
                      <a:r>
                        <a:rPr lang="en-US" sz="1600" b="0" dirty="0" smtClean="0"/>
                        <a:t>16 (summed score x 2)</a:t>
                      </a:r>
                      <a:endParaRPr lang="en-US" sz="1600" b="0" dirty="0"/>
                    </a:p>
                  </a:txBody>
                  <a:tcPr>
                    <a:solidFill>
                      <a:srgbClr val="CAE8AA"/>
                    </a:solidFill>
                  </a:tcPr>
                </a:tc>
                <a:tc>
                  <a:txBody>
                    <a:bodyPr/>
                    <a:lstStyle/>
                    <a:p>
                      <a:pPr algn="ctr"/>
                      <a:endParaRPr lang="en-US" sz="1600" b="0" dirty="0" smtClean="0"/>
                    </a:p>
                    <a:p>
                      <a:pPr algn="ctr"/>
                      <a:r>
                        <a:rPr lang="en-US" sz="1600" b="0" dirty="0" smtClean="0"/>
                        <a:t>24%</a:t>
                      </a:r>
                      <a:endParaRPr lang="en-US" sz="1600" b="0" dirty="0"/>
                    </a:p>
                  </a:txBody>
                  <a:tcPr>
                    <a:solidFill>
                      <a:srgbClr val="CAE8AA"/>
                    </a:solidFill>
                  </a:tcPr>
                </a:tc>
              </a:tr>
              <a:tr h="114808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600" b="1" dirty="0" smtClean="0"/>
                        <a:t>Reading</a:t>
                      </a:r>
                      <a:br>
                        <a:rPr lang="en-US" sz="1600" b="1" dirty="0" smtClean="0"/>
                      </a:br>
                      <a:r>
                        <a:rPr lang="en-US" sz="1600" b="0" dirty="0" smtClean="0"/>
                        <a:t>2-3 single selections</a:t>
                      </a:r>
                      <a:br>
                        <a:rPr lang="en-US" sz="1600" b="0" dirty="0" smtClean="0"/>
                      </a:br>
                      <a:r>
                        <a:rPr lang="en-US" sz="1600" b="0" dirty="0" smtClean="0"/>
                        <a:t>2-3 paired selections</a:t>
                      </a:r>
                    </a:p>
                    <a:p>
                      <a:pPr algn="ctr"/>
                      <a:r>
                        <a:rPr lang="en-US" sz="1600" b="0" dirty="0" smtClean="0"/>
                        <a:t> (thematically</a:t>
                      </a:r>
                      <a:r>
                        <a:rPr lang="en-US" sz="1600" b="0" baseline="0" dirty="0" smtClean="0"/>
                        <a:t> linked)</a:t>
                      </a:r>
                      <a:endParaRPr lang="en-US" sz="1600" b="0" dirty="0"/>
                    </a:p>
                  </a:txBody>
                  <a:tcPr>
                    <a:solidFill>
                      <a:srgbClr val="E7F4D8"/>
                    </a:solidFill>
                  </a:tcPr>
                </a:tc>
                <a:tc>
                  <a:txBody>
                    <a:bodyPr/>
                    <a:lstStyle/>
                    <a:p>
                      <a:pPr algn="ctr"/>
                      <a:r>
                        <a:rPr lang="en-US" sz="1600" dirty="0" smtClean="0"/>
                        <a:t>34 </a:t>
                      </a:r>
                      <a:endParaRPr lang="en-US" sz="1600" dirty="0"/>
                    </a:p>
                  </a:txBody>
                  <a:tcPr>
                    <a:solidFill>
                      <a:srgbClr val="E7F4D8"/>
                    </a:solidFill>
                  </a:tcPr>
                </a:tc>
                <a:tc>
                  <a:txBody>
                    <a:bodyPr/>
                    <a:lstStyle/>
                    <a:p>
                      <a:pPr algn="ctr"/>
                      <a:r>
                        <a:rPr lang="en-US" sz="1600" dirty="0" smtClean="0"/>
                        <a:t>34</a:t>
                      </a:r>
                      <a:endParaRPr lang="en-US" sz="1600" dirty="0"/>
                    </a:p>
                  </a:txBody>
                  <a:tcPr>
                    <a:solidFill>
                      <a:srgbClr val="E7F4D8"/>
                    </a:solidFill>
                  </a:tcPr>
                </a:tc>
                <a:tc>
                  <a:txBody>
                    <a:bodyPr/>
                    <a:lstStyle/>
                    <a:p>
                      <a:pPr algn="ctr"/>
                      <a:r>
                        <a:rPr lang="en-US" sz="1600" dirty="0" smtClean="0"/>
                        <a:t>50%</a:t>
                      </a:r>
                      <a:endParaRPr lang="en-US" sz="1600" dirty="0"/>
                    </a:p>
                  </a:txBody>
                  <a:tcPr>
                    <a:solidFill>
                      <a:srgbClr val="E7F4D8"/>
                    </a:solidFill>
                  </a:tcPr>
                </a:tc>
              </a:tr>
              <a:tr h="685800">
                <a:tc>
                  <a:txBody>
                    <a:bodyPr/>
                    <a:lstStyle/>
                    <a:p>
                      <a:pPr algn="ctr"/>
                      <a:r>
                        <a:rPr lang="en-US" sz="1600" b="1" dirty="0" smtClean="0"/>
                        <a:t>TOTAL</a:t>
                      </a:r>
                      <a:endParaRPr lang="en-US" sz="1600" b="1" dirty="0"/>
                    </a:p>
                  </a:txBody>
                  <a:tcPr>
                    <a:solidFill>
                      <a:srgbClr val="CAE8AA"/>
                    </a:solidFill>
                  </a:tcPr>
                </a:tc>
                <a:tc>
                  <a:txBody>
                    <a:bodyPr/>
                    <a:lstStyle/>
                    <a:p>
                      <a:pPr algn="ctr"/>
                      <a:r>
                        <a:rPr lang="en-US" sz="1600" b="1" dirty="0" smtClean="0"/>
                        <a:t>52 Multiple</a:t>
                      </a:r>
                      <a:r>
                        <a:rPr lang="en-US" sz="1600" b="1" baseline="0" dirty="0" smtClean="0"/>
                        <a:t> Choice</a:t>
                      </a:r>
                      <a:endParaRPr lang="en-US" sz="1600" b="1" dirty="0" smtClean="0"/>
                    </a:p>
                    <a:p>
                      <a:pPr algn="ctr"/>
                      <a:r>
                        <a:rPr lang="en-US" sz="1600" b="1" dirty="0" smtClean="0"/>
                        <a:t>1 Composition</a:t>
                      </a:r>
                      <a:endParaRPr lang="en-US" sz="1600" b="1" dirty="0"/>
                    </a:p>
                  </a:txBody>
                  <a:tcPr>
                    <a:solidFill>
                      <a:srgbClr val="CAE8AA"/>
                    </a:solidFill>
                  </a:tcPr>
                </a:tc>
                <a:tc>
                  <a:txBody>
                    <a:bodyPr/>
                    <a:lstStyle/>
                    <a:p>
                      <a:pPr algn="ctr"/>
                      <a:r>
                        <a:rPr lang="en-US" sz="1600" b="1" dirty="0" smtClean="0"/>
                        <a:t>68 Points</a:t>
                      </a:r>
                      <a:endParaRPr lang="en-US" sz="1600" b="1" dirty="0"/>
                    </a:p>
                  </a:txBody>
                  <a:tcPr>
                    <a:solidFill>
                      <a:srgbClr val="CAE8AA"/>
                    </a:solidFill>
                  </a:tcPr>
                </a:tc>
                <a:tc>
                  <a:txBody>
                    <a:bodyPr/>
                    <a:lstStyle/>
                    <a:p>
                      <a:pPr algn="ctr"/>
                      <a:r>
                        <a:rPr lang="en-US" sz="1600" b="1" dirty="0" smtClean="0"/>
                        <a:t>100%</a:t>
                      </a:r>
                      <a:endParaRPr lang="en-US" sz="1600" b="1" dirty="0"/>
                    </a:p>
                  </a:txBody>
                  <a:tcPr>
                    <a:solidFill>
                      <a:srgbClr val="CAE8AA"/>
                    </a:solidFill>
                  </a:tcPr>
                </a:tc>
              </a:tr>
            </a:tbl>
          </a:graphicData>
        </a:graphic>
      </p:graphicFrame>
      <p:pic>
        <p:nvPicPr>
          <p:cNvPr id="1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5842000"/>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5"/>
          <p:cNvSpPr txBox="1">
            <a:spLocks noChangeArrowheads="1"/>
          </p:cNvSpPr>
          <p:nvPr/>
        </p:nvSpPr>
        <p:spPr bwMode="auto">
          <a:xfrm>
            <a:off x="942976" y="5832475"/>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dirty="0">
                <a:solidFill>
                  <a:srgbClr val="0070C0"/>
                </a:solidFill>
                <a:latin typeface="AR BLANCA" panose="02000000000000000000" pitchFamily="2" charset="0"/>
              </a:rPr>
              <a:t>ELA CONNECTIONS</a:t>
            </a:r>
            <a:r>
              <a:rPr lang="en-US" altLang="en-US" dirty="0">
                <a:solidFill>
                  <a:schemeClr val="tx1"/>
                </a:solidFill>
                <a:latin typeface="Arial" panose="020B0604020202020204" pitchFamily="34" charset="0"/>
              </a:rPr>
              <a:t/>
            </a:r>
            <a:br>
              <a:rPr lang="en-US" altLang="en-US" dirty="0">
                <a:solidFill>
                  <a:schemeClr val="tx1"/>
                </a:solidFill>
                <a:latin typeface="Arial" panose="020B0604020202020204" pitchFamily="34" charset="0"/>
              </a:rPr>
            </a:br>
            <a:r>
              <a:rPr lang="en-US" altLang="en-US" sz="1200" dirty="0">
                <a:solidFill>
                  <a:srgbClr val="0070C0"/>
                </a:solidFill>
                <a:latin typeface="Arial" panose="020B0604020202020204" pitchFamily="34" charset="0"/>
              </a:rPr>
              <a:t>By Cindy Blevins and Bailey Cundiff</a:t>
            </a:r>
            <a:br>
              <a:rPr lang="en-US" altLang="en-US" sz="1200" dirty="0">
                <a:solidFill>
                  <a:srgbClr val="0070C0"/>
                </a:solidFill>
                <a:latin typeface="Arial" panose="020B0604020202020204" pitchFamily="34" charset="0"/>
              </a:rPr>
            </a:br>
            <a:r>
              <a:rPr lang="en-US" altLang="en-US" sz="1200" b="1" i="1" dirty="0">
                <a:solidFill>
                  <a:srgbClr val="0070C0"/>
                </a:solidFill>
                <a:latin typeface="Arial" panose="020B0604020202020204" pitchFamily="34" charset="0"/>
              </a:rPr>
              <a:t>for classroom use only</a:t>
            </a:r>
            <a:r>
              <a:rPr lang="en-US" altLang="en-US" sz="1200" i="1" dirty="0">
                <a:solidFill>
                  <a:schemeClr val="tx1"/>
                </a:solidFill>
                <a:latin typeface="Arial" panose="020B0604020202020204" pitchFamily="34" charset="0"/>
              </a:rPr>
              <a:t/>
            </a:r>
            <a:br>
              <a:rPr lang="en-US" altLang="en-US" sz="1200" i="1" dirty="0">
                <a:solidFill>
                  <a:schemeClr val="tx1"/>
                </a:solidFill>
                <a:latin typeface="Arial" panose="020B0604020202020204" pitchFamily="34" charset="0"/>
              </a:rPr>
            </a:br>
            <a:r>
              <a:rPr lang="en-US" altLang="en-US" sz="1200" dirty="0">
                <a:solidFill>
                  <a:schemeClr val="bg1"/>
                </a:solidFill>
                <a:latin typeface="Arial" panose="020B0604020202020204" pitchFamily="34" charset="0"/>
                <a:hlinkClick r:id="rId3"/>
              </a:rPr>
              <a:t>www.ELAConnections.com</a:t>
            </a:r>
            <a:r>
              <a:rPr lang="en-US" altLang="en-US" sz="1200" dirty="0">
                <a:solidFill>
                  <a:schemeClr val="tx1"/>
                </a:solidFill>
                <a:latin typeface="Arial" panose="020B0604020202020204" pitchFamily="34" charset="0"/>
              </a:rPr>
              <a:t> </a:t>
            </a:r>
          </a:p>
        </p:txBody>
      </p:sp>
      <p:sp>
        <p:nvSpPr>
          <p:cNvPr id="12" name="Cloud 11"/>
          <p:cNvSpPr/>
          <p:nvPr/>
        </p:nvSpPr>
        <p:spPr>
          <a:xfrm>
            <a:off x="4988877" y="5334000"/>
            <a:ext cx="3982720" cy="1421889"/>
          </a:xfrm>
          <a:prstGeom prst="cloud">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334317" y="5702214"/>
            <a:ext cx="3291840" cy="523220"/>
          </a:xfrm>
          <a:prstGeom prst="rect">
            <a:avLst/>
          </a:prstGeom>
          <a:solidFill>
            <a:srgbClr val="FF9933"/>
          </a:solidFill>
        </p:spPr>
        <p:txBody>
          <a:bodyPr wrap="square" rtlCol="0">
            <a:spAutoFit/>
          </a:bodyPr>
          <a:lstStyle/>
          <a:p>
            <a:r>
              <a:rPr lang="en-US" sz="2800" b="1" dirty="0" smtClean="0">
                <a:solidFill>
                  <a:schemeClr val="bg1"/>
                </a:solidFill>
              </a:rPr>
              <a:t>No Short Answers</a:t>
            </a:r>
            <a:endParaRPr lang="en-US" sz="2800" b="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THESIS STATEMENT</a:t>
            </a:r>
            <a:endParaRPr lang="en-US" altLang="en-US" sz="3400" b="1" smtClean="0">
              <a:solidFill>
                <a:srgbClr val="FF9933"/>
              </a:solidFill>
              <a:latin typeface="Arial" panose="020B0604020202020204" pitchFamily="34" charset="0"/>
            </a:endParaRPr>
          </a:p>
        </p:txBody>
      </p:sp>
      <p:sp>
        <p:nvSpPr>
          <p:cNvPr id="25603" name="Rectangle 3"/>
          <p:cNvSpPr>
            <a:spLocks noGrp="1" noChangeArrowheads="1"/>
          </p:cNvSpPr>
          <p:nvPr>
            <p:ph idx="1"/>
          </p:nvPr>
        </p:nvSpPr>
        <p:spPr>
          <a:xfrm>
            <a:off x="304800" y="2079625"/>
            <a:ext cx="7239000" cy="3559175"/>
          </a:xfrm>
        </p:spPr>
        <p:txBody>
          <a:bodyPr rtlCol="0">
            <a:normAutofit fontScale="92500"/>
          </a:bodyPr>
          <a:lstStyle/>
          <a:p>
            <a:pPr marL="914400" lvl="2" indent="0" eaLnBrk="1" fontAlgn="auto" hangingPunct="1">
              <a:spcAft>
                <a:spcPts val="0"/>
              </a:spcAft>
              <a:buFont typeface="Wingdings" panose="05000000000000000000" pitchFamily="2" charset="2"/>
              <a:buNone/>
              <a:defRPr/>
            </a:pPr>
            <a:r>
              <a:rPr lang="en-US" altLang="en-US" sz="1600" b="1" dirty="0" smtClean="0">
                <a:solidFill>
                  <a:srgbClr val="FF9933"/>
                </a:solidFill>
              </a:rPr>
              <a:t>PROMPT: </a:t>
            </a:r>
            <a:r>
              <a:rPr lang="en-US" altLang="en-US" sz="1600" dirty="0" smtClean="0">
                <a:solidFill>
                  <a:srgbClr val="0070C0"/>
                </a:solidFill>
              </a:rPr>
              <a:t>Write an essay explaining why it is sometimes necessary to take a chance.</a:t>
            </a:r>
          </a:p>
          <a:p>
            <a:pPr marL="914400" lvl="2" indent="0" eaLnBrk="1" fontAlgn="auto" hangingPunct="1">
              <a:spcAft>
                <a:spcPts val="0"/>
              </a:spcAft>
              <a:buFont typeface="Wingdings" panose="05000000000000000000" pitchFamily="2" charset="2"/>
              <a:buNone/>
              <a:defRPr/>
            </a:pPr>
            <a:r>
              <a:rPr lang="en-US" altLang="en-US" sz="1600" b="1" dirty="0" smtClean="0">
                <a:solidFill>
                  <a:srgbClr val="FF9933"/>
                </a:solidFill>
              </a:rPr>
              <a:t>SAMPLE THESIS STATEMENTS:</a:t>
            </a:r>
          </a:p>
          <a:p>
            <a:pPr marL="914400" lvl="2" indent="0" eaLnBrk="1" fontAlgn="auto" hangingPunct="1">
              <a:spcAft>
                <a:spcPts val="0"/>
              </a:spcAft>
              <a:buFont typeface="Wingdings" panose="05000000000000000000" pitchFamily="2" charset="2"/>
              <a:buNone/>
              <a:defRPr/>
            </a:pPr>
            <a:r>
              <a:rPr lang="en-US" altLang="en-US" sz="1600" dirty="0" smtClean="0">
                <a:solidFill>
                  <a:schemeClr val="tx1">
                    <a:lumMod val="75000"/>
                    <a:lumOff val="25000"/>
                  </a:schemeClr>
                </a:solidFill>
              </a:rPr>
              <a:t>1. </a:t>
            </a:r>
            <a:r>
              <a:rPr lang="en-US" altLang="en-US" sz="1600" i="1" dirty="0" smtClean="0">
                <a:solidFill>
                  <a:srgbClr val="0070C0"/>
                </a:solidFill>
              </a:rPr>
              <a:t>It is sometimes necessary to take a chance </a:t>
            </a:r>
            <a:r>
              <a:rPr lang="en-US" altLang="en-US" sz="1600" dirty="0" smtClean="0">
                <a:solidFill>
                  <a:srgbClr val="0070C0"/>
                </a:solidFill>
              </a:rPr>
              <a:t>(prompt wording) </a:t>
            </a:r>
            <a:r>
              <a:rPr lang="en-US" altLang="en-US" sz="1600" i="1" dirty="0" smtClean="0">
                <a:solidFill>
                  <a:srgbClr val="0070C0"/>
                </a:solidFill>
              </a:rPr>
              <a:t>in </a:t>
            </a:r>
            <a:br>
              <a:rPr lang="en-US" altLang="en-US" sz="1600" i="1" dirty="0" smtClean="0">
                <a:solidFill>
                  <a:srgbClr val="0070C0"/>
                </a:solidFill>
              </a:rPr>
            </a:br>
            <a:r>
              <a:rPr lang="en-US" altLang="en-US" sz="1600" i="1" dirty="0" smtClean="0">
                <a:solidFill>
                  <a:srgbClr val="0070C0"/>
                </a:solidFill>
              </a:rPr>
              <a:t>    order to grow as a student</a:t>
            </a:r>
            <a:r>
              <a:rPr lang="en-US" altLang="en-US" sz="1600" dirty="0" smtClean="0">
                <a:solidFill>
                  <a:srgbClr val="0070C0"/>
                </a:solidFill>
              </a:rPr>
              <a:t> (specific, central idea).</a:t>
            </a:r>
          </a:p>
          <a:p>
            <a:pPr marL="914400" lvl="2" indent="0" eaLnBrk="1" fontAlgn="auto" hangingPunct="1">
              <a:spcAft>
                <a:spcPts val="0"/>
              </a:spcAft>
              <a:buFont typeface="Wingdings" panose="05000000000000000000" pitchFamily="2" charset="2"/>
              <a:buNone/>
              <a:defRPr/>
            </a:pPr>
            <a:r>
              <a:rPr lang="en-US" altLang="en-US" sz="1600" dirty="0" smtClean="0">
                <a:solidFill>
                  <a:srgbClr val="FF9933"/>
                </a:solidFill>
              </a:rPr>
              <a:t>This </a:t>
            </a:r>
            <a:r>
              <a:rPr lang="en-US" altLang="en-US" sz="1600" dirty="0" smtClean="0">
                <a:solidFill>
                  <a:srgbClr val="0070C0"/>
                </a:solidFill>
              </a:rPr>
              <a:t>first thesis statement </a:t>
            </a:r>
            <a:r>
              <a:rPr lang="en-US" altLang="en-US" sz="1600" dirty="0" smtClean="0">
                <a:solidFill>
                  <a:srgbClr val="FF9933"/>
                </a:solidFill>
              </a:rPr>
              <a:t>is narrow and increases your chances for a higher score. You would simply explain how taking a chance to grow as a student (taking risks in writing to achieve a higher essay score at the risk of making a zero and trying out for something you really want to do, like playing basketball, even though you are nervous and afraid you won’t make the team) helps you grow as a student. </a:t>
            </a:r>
          </a:p>
          <a:p>
            <a:pPr marL="914400" lvl="2" indent="0" eaLnBrk="1" fontAlgn="auto" hangingPunct="1">
              <a:spcAft>
                <a:spcPts val="0"/>
              </a:spcAft>
              <a:buFont typeface="Wingdings 3" panose="05040102010807070707" pitchFamily="18" charset="2"/>
              <a:buNone/>
              <a:defRPr/>
            </a:pPr>
            <a:r>
              <a:rPr lang="en-US" altLang="en-US" sz="1600" i="1" dirty="0">
                <a:solidFill>
                  <a:srgbClr val="0070C0"/>
                </a:solidFill>
              </a:rPr>
              <a:t>REMEMBER, you only have 26 lines. Think </a:t>
            </a:r>
            <a:r>
              <a:rPr lang="en-US" altLang="en-US" sz="1600" i="1" dirty="0" smtClean="0">
                <a:solidFill>
                  <a:srgbClr val="0070C0"/>
                </a:solidFill>
              </a:rPr>
              <a:t>narrow </a:t>
            </a:r>
            <a:r>
              <a:rPr lang="en-US" altLang="en-US" sz="1600" i="1" dirty="0">
                <a:solidFill>
                  <a:srgbClr val="0070C0"/>
                </a:solidFill>
              </a:rPr>
              <a:t>and deep, not wide. </a:t>
            </a:r>
          </a:p>
          <a:p>
            <a:pPr marL="914400" lvl="2" indent="0" eaLnBrk="1" fontAlgn="auto" hangingPunct="1">
              <a:spcAft>
                <a:spcPts val="0"/>
              </a:spcAft>
              <a:buFont typeface="Wingdings" panose="05000000000000000000" pitchFamily="2" charset="2"/>
              <a:buNone/>
              <a:defRPr/>
            </a:pPr>
            <a:endParaRPr lang="en-US" altLang="en-US" sz="1600" dirty="0" smtClean="0">
              <a:solidFill>
                <a:srgbClr val="FF9933"/>
              </a:solidFill>
            </a:endParaRPr>
          </a:p>
        </p:txBody>
      </p:sp>
      <p:sp>
        <p:nvSpPr>
          <p:cNvPr id="22532" name="TextBox 1"/>
          <p:cNvSpPr txBox="1">
            <a:spLocks noChangeArrowheads="1"/>
          </p:cNvSpPr>
          <p:nvPr/>
        </p:nvSpPr>
        <p:spPr bwMode="auto">
          <a:xfrm>
            <a:off x="990600" y="1600200"/>
            <a:ext cx="59436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1900">
                <a:solidFill>
                  <a:srgbClr val="FF9933"/>
                </a:solidFill>
                <a:latin typeface="Arial" panose="020B0604020202020204" pitchFamily="34" charset="0"/>
              </a:rPr>
              <a:t>The </a:t>
            </a:r>
            <a:r>
              <a:rPr lang="en-US" altLang="en-US" sz="1900" b="1">
                <a:solidFill>
                  <a:srgbClr val="FF9933"/>
                </a:solidFill>
                <a:latin typeface="Arial" panose="020B0604020202020204" pitchFamily="34" charset="0"/>
              </a:rPr>
              <a:t>THESIS STATEMENT </a:t>
            </a:r>
            <a:r>
              <a:rPr lang="en-US" altLang="en-US" sz="1900">
                <a:solidFill>
                  <a:srgbClr val="FF9933"/>
                </a:solidFill>
                <a:latin typeface="Arial" panose="020B0604020202020204" pitchFamily="34" charset="0"/>
              </a:rPr>
              <a:t>is the power of the essay.</a:t>
            </a:r>
          </a:p>
        </p:txBody>
      </p:sp>
      <p:sp>
        <p:nvSpPr>
          <p:cNvPr id="22533" name="TextBox 2"/>
          <p:cNvSpPr txBox="1">
            <a:spLocks noChangeArrowheads="1"/>
          </p:cNvSpPr>
          <p:nvPr/>
        </p:nvSpPr>
        <p:spPr bwMode="auto">
          <a:xfrm>
            <a:off x="609600" y="6184900"/>
            <a:ext cx="11430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chemeClr val="accent1"/>
                </a:solidFill>
                <a:latin typeface="Arial" panose="020B0604020202020204" pitchFamily="34" charset="0"/>
              </a:rPr>
              <a:t>NEXT </a:t>
            </a:r>
            <a:r>
              <a:rPr lang="en-US" altLang="en-US" b="1">
                <a:solidFill>
                  <a:schemeClr val="accent1"/>
                </a:solidFill>
                <a:latin typeface="Arial" panose="020B0604020202020204" pitchFamily="34" charset="0"/>
                <a:sym typeface="Wingdings" panose="05000000000000000000" pitchFamily="2" charset="2"/>
              </a:rPr>
              <a:t> </a:t>
            </a:r>
            <a:endParaRPr lang="en-US" altLang="en-US" b="1">
              <a:solidFill>
                <a:schemeClr val="accent1"/>
              </a:solidFill>
              <a:latin typeface="Arial" panose="020B0604020202020204" pitchFamily="34" charset="0"/>
            </a:endParaRPr>
          </a:p>
        </p:txBody>
      </p:sp>
      <p:pic>
        <p:nvPicPr>
          <p:cNvPr id="2253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5"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4"/>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THESIS STATEMENT</a:t>
            </a:r>
            <a:endParaRPr lang="en-US" altLang="en-US" sz="3400" b="1" smtClean="0">
              <a:solidFill>
                <a:srgbClr val="FF9933"/>
              </a:solidFill>
              <a:latin typeface="Arial" panose="020B0604020202020204" pitchFamily="34" charset="0"/>
            </a:endParaRPr>
          </a:p>
        </p:txBody>
      </p:sp>
      <p:sp>
        <p:nvSpPr>
          <p:cNvPr id="25603" name="Rectangle 3"/>
          <p:cNvSpPr>
            <a:spLocks noGrp="1" noChangeArrowheads="1"/>
          </p:cNvSpPr>
          <p:nvPr>
            <p:ph idx="1"/>
          </p:nvPr>
        </p:nvSpPr>
        <p:spPr>
          <a:xfrm>
            <a:off x="457200" y="1970088"/>
            <a:ext cx="6858000" cy="4506912"/>
          </a:xfrm>
        </p:spPr>
        <p:txBody>
          <a:bodyPr rtlCol="0">
            <a:normAutofit/>
          </a:bodyPr>
          <a:lstStyle/>
          <a:p>
            <a:pPr marL="914400" lvl="2" indent="0" eaLnBrk="1" fontAlgn="auto" hangingPunct="1">
              <a:spcAft>
                <a:spcPts val="0"/>
              </a:spcAft>
              <a:buFont typeface="Wingdings" panose="05000000000000000000" pitchFamily="2" charset="2"/>
              <a:buNone/>
              <a:defRPr/>
            </a:pPr>
            <a:r>
              <a:rPr lang="en-US" altLang="en-US" sz="1600" b="1" dirty="0" smtClean="0">
                <a:solidFill>
                  <a:srgbClr val="FF9933"/>
                </a:solidFill>
              </a:rPr>
              <a:t>PROMPT: </a:t>
            </a:r>
            <a:r>
              <a:rPr lang="en-US" altLang="en-US" sz="1600" dirty="0" smtClean="0">
                <a:solidFill>
                  <a:srgbClr val="0070C0"/>
                </a:solidFill>
              </a:rPr>
              <a:t>Write an essay explaining why it is sometimes necessary to take a chance.</a:t>
            </a:r>
          </a:p>
          <a:p>
            <a:pPr marL="914400" lvl="2" indent="0" eaLnBrk="1" fontAlgn="auto" hangingPunct="1">
              <a:spcAft>
                <a:spcPts val="0"/>
              </a:spcAft>
              <a:buFont typeface="Wingdings" panose="05000000000000000000" pitchFamily="2" charset="2"/>
              <a:buNone/>
              <a:defRPr/>
            </a:pPr>
            <a:r>
              <a:rPr lang="en-US" altLang="en-US" sz="1600" b="1" dirty="0" smtClean="0">
                <a:solidFill>
                  <a:srgbClr val="FF9933"/>
                </a:solidFill>
              </a:rPr>
              <a:t>SAMPLE THESIS STATEMENTS:</a:t>
            </a:r>
          </a:p>
          <a:p>
            <a:pPr marL="914400" lvl="2" indent="0" eaLnBrk="1" fontAlgn="auto" hangingPunct="1">
              <a:spcAft>
                <a:spcPts val="0"/>
              </a:spcAft>
              <a:buFont typeface="Wingdings" panose="05000000000000000000" pitchFamily="2" charset="2"/>
              <a:buNone/>
              <a:defRPr/>
            </a:pPr>
            <a:r>
              <a:rPr lang="en-US" altLang="en-US" sz="1600" dirty="0" smtClean="0">
                <a:solidFill>
                  <a:schemeClr val="tx1">
                    <a:lumMod val="75000"/>
                    <a:lumOff val="25000"/>
                  </a:schemeClr>
                </a:solidFill>
              </a:rPr>
              <a:t>2. </a:t>
            </a:r>
            <a:r>
              <a:rPr lang="en-US" altLang="en-US" sz="1600" i="1" dirty="0" smtClean="0">
                <a:solidFill>
                  <a:srgbClr val="0070C0"/>
                </a:solidFill>
              </a:rPr>
              <a:t>It is sometimes necessary to take a chance </a:t>
            </a:r>
            <a:r>
              <a:rPr lang="en-US" altLang="en-US" sz="1600" dirty="0" smtClean="0">
                <a:solidFill>
                  <a:srgbClr val="0070C0"/>
                </a:solidFill>
              </a:rPr>
              <a:t>(prompt </a:t>
            </a:r>
            <a:br>
              <a:rPr lang="en-US" altLang="en-US" sz="1600" dirty="0" smtClean="0">
                <a:solidFill>
                  <a:srgbClr val="0070C0"/>
                </a:solidFill>
              </a:rPr>
            </a:br>
            <a:r>
              <a:rPr lang="en-US" altLang="en-US" sz="1600" dirty="0" smtClean="0">
                <a:solidFill>
                  <a:srgbClr val="0070C0"/>
                </a:solidFill>
              </a:rPr>
              <a:t>    wording) </a:t>
            </a:r>
            <a:r>
              <a:rPr lang="en-US" altLang="en-US" sz="1600" i="1" dirty="0" smtClean="0">
                <a:solidFill>
                  <a:srgbClr val="0070C0"/>
                </a:solidFill>
              </a:rPr>
              <a:t>in order to grow as a student</a:t>
            </a:r>
            <a:r>
              <a:rPr lang="en-US" altLang="en-US" sz="1600" dirty="0" smtClean="0">
                <a:solidFill>
                  <a:srgbClr val="0070C0"/>
                </a:solidFill>
              </a:rPr>
              <a:t> (specific, central </a:t>
            </a:r>
            <a:br>
              <a:rPr lang="en-US" altLang="en-US" sz="1600" dirty="0" smtClean="0">
                <a:solidFill>
                  <a:srgbClr val="0070C0"/>
                </a:solidFill>
              </a:rPr>
            </a:br>
            <a:r>
              <a:rPr lang="en-US" altLang="en-US" sz="1600" dirty="0" smtClean="0">
                <a:solidFill>
                  <a:srgbClr val="0070C0"/>
                </a:solidFill>
              </a:rPr>
              <a:t>    idea) </a:t>
            </a:r>
            <a:r>
              <a:rPr lang="en-US" altLang="en-US" sz="1600" i="1" dirty="0" smtClean="0">
                <a:solidFill>
                  <a:srgbClr val="FF9933"/>
                </a:solidFill>
              </a:rPr>
              <a:t>and</a:t>
            </a:r>
            <a:r>
              <a:rPr lang="en-US" altLang="en-US" sz="1600" i="1" dirty="0" smtClean="0">
                <a:solidFill>
                  <a:srgbClr val="C00000"/>
                </a:solidFill>
              </a:rPr>
              <a:t> </a:t>
            </a:r>
            <a:r>
              <a:rPr lang="en-US" altLang="en-US" sz="1600" i="1" dirty="0" smtClean="0">
                <a:solidFill>
                  <a:srgbClr val="0070C0"/>
                </a:solidFill>
              </a:rPr>
              <a:t>gain the respect of adults.</a:t>
            </a:r>
          </a:p>
          <a:p>
            <a:pPr marL="914400" lvl="2" indent="0" eaLnBrk="1" fontAlgn="auto" hangingPunct="1">
              <a:spcAft>
                <a:spcPts val="0"/>
              </a:spcAft>
              <a:buFont typeface="Wingdings" panose="05000000000000000000" pitchFamily="2" charset="2"/>
              <a:buNone/>
              <a:defRPr/>
            </a:pPr>
            <a:r>
              <a:rPr lang="en-US" altLang="en-US" sz="1600" dirty="0" smtClean="0">
                <a:solidFill>
                  <a:srgbClr val="FF9933"/>
                </a:solidFill>
              </a:rPr>
              <a:t>In this </a:t>
            </a:r>
            <a:r>
              <a:rPr lang="en-US" altLang="en-US" sz="1600" dirty="0" smtClean="0">
                <a:solidFill>
                  <a:srgbClr val="0070C0"/>
                </a:solidFill>
              </a:rPr>
              <a:t>second thesis statement, </a:t>
            </a:r>
            <a:r>
              <a:rPr lang="en-US" altLang="en-US" sz="1600" dirty="0" smtClean="0">
                <a:solidFill>
                  <a:srgbClr val="FF9933"/>
                </a:solidFill>
              </a:rPr>
              <a:t>you would give one example to explain each idea. The only problem with this is that both ideas must connect to the prompt AND to the other idea. If not, your score will be lower.</a:t>
            </a:r>
          </a:p>
          <a:p>
            <a:pPr marL="914400" lvl="2" indent="0" eaLnBrk="1" fontAlgn="auto" hangingPunct="1">
              <a:spcAft>
                <a:spcPts val="0"/>
              </a:spcAft>
              <a:buFont typeface="Wingdings 3" panose="05040102010807070707" pitchFamily="18" charset="2"/>
              <a:buNone/>
              <a:defRPr/>
            </a:pPr>
            <a:r>
              <a:rPr lang="en-US" altLang="en-US" sz="1600" i="1" dirty="0">
                <a:solidFill>
                  <a:srgbClr val="0070C0"/>
                </a:solidFill>
              </a:rPr>
              <a:t>REMEMBER, you only have 26 lines. Think narrow and deep, not wide. </a:t>
            </a:r>
          </a:p>
          <a:p>
            <a:pPr marL="914400" lvl="2" indent="0" eaLnBrk="1" fontAlgn="auto" hangingPunct="1">
              <a:spcAft>
                <a:spcPts val="0"/>
              </a:spcAft>
              <a:buFont typeface="Wingdings" panose="05000000000000000000" pitchFamily="2" charset="2"/>
              <a:buNone/>
              <a:defRPr/>
            </a:pPr>
            <a:endParaRPr lang="en-US" altLang="en-US" sz="1600" dirty="0" smtClean="0">
              <a:solidFill>
                <a:srgbClr val="FF9933"/>
              </a:solidFill>
            </a:endParaRPr>
          </a:p>
        </p:txBody>
      </p:sp>
      <p:sp>
        <p:nvSpPr>
          <p:cNvPr id="24580" name="TextBox 1"/>
          <p:cNvSpPr txBox="1">
            <a:spLocks noChangeArrowheads="1"/>
          </p:cNvSpPr>
          <p:nvPr/>
        </p:nvSpPr>
        <p:spPr bwMode="auto">
          <a:xfrm>
            <a:off x="990600" y="1600200"/>
            <a:ext cx="59436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1900">
                <a:solidFill>
                  <a:srgbClr val="FF9933"/>
                </a:solidFill>
                <a:latin typeface="Arial" panose="020B0604020202020204" pitchFamily="34" charset="0"/>
              </a:rPr>
              <a:t>The </a:t>
            </a:r>
            <a:r>
              <a:rPr lang="en-US" altLang="en-US" sz="1900" b="1">
                <a:solidFill>
                  <a:srgbClr val="FF9933"/>
                </a:solidFill>
                <a:latin typeface="Arial" panose="020B0604020202020204" pitchFamily="34" charset="0"/>
              </a:rPr>
              <a:t>THESIS STATEMENT </a:t>
            </a:r>
            <a:r>
              <a:rPr lang="en-US" altLang="en-US" sz="1900">
                <a:solidFill>
                  <a:srgbClr val="FF9933"/>
                </a:solidFill>
                <a:latin typeface="Arial" panose="020B0604020202020204" pitchFamily="34" charset="0"/>
              </a:rPr>
              <a:t>is the power of the essay.</a:t>
            </a:r>
          </a:p>
        </p:txBody>
      </p:sp>
      <p:sp>
        <p:nvSpPr>
          <p:cNvPr id="24581" name="TextBox 2"/>
          <p:cNvSpPr txBox="1">
            <a:spLocks noChangeArrowheads="1"/>
          </p:cNvSpPr>
          <p:nvPr/>
        </p:nvSpPr>
        <p:spPr bwMode="auto">
          <a:xfrm>
            <a:off x="609600" y="6359525"/>
            <a:ext cx="11430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chemeClr val="accent1"/>
                </a:solidFill>
                <a:latin typeface="Arial" panose="020B0604020202020204" pitchFamily="34" charset="0"/>
              </a:rPr>
              <a:t>NEXT </a:t>
            </a:r>
            <a:r>
              <a:rPr lang="en-US" altLang="en-US" b="1">
                <a:solidFill>
                  <a:schemeClr val="accent1"/>
                </a:solidFill>
                <a:latin typeface="Arial" panose="020B0604020202020204" pitchFamily="34" charset="0"/>
                <a:sym typeface="Wingdings" panose="05000000000000000000" pitchFamily="2" charset="2"/>
              </a:rPr>
              <a:t> </a:t>
            </a:r>
            <a:endParaRPr lang="en-US" altLang="en-US" b="1">
              <a:solidFill>
                <a:schemeClr val="accent1"/>
              </a:solidFill>
              <a:latin typeface="Arial" panose="020B0604020202020204" pitchFamily="34" charset="0"/>
            </a:endParaRPr>
          </a:p>
        </p:txBody>
      </p:sp>
      <p:pic>
        <p:nvPicPr>
          <p:cNvPr id="2458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3"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4"/>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THESIS STATEMENT</a:t>
            </a:r>
            <a:endParaRPr lang="en-US" altLang="en-US" sz="3400" b="1" smtClean="0">
              <a:solidFill>
                <a:srgbClr val="FF9933"/>
              </a:solidFill>
              <a:latin typeface="Arial" panose="020B0604020202020204" pitchFamily="34" charset="0"/>
            </a:endParaRPr>
          </a:p>
        </p:txBody>
      </p:sp>
      <p:sp>
        <p:nvSpPr>
          <p:cNvPr id="26627" name="Rectangle 3"/>
          <p:cNvSpPr>
            <a:spLocks noGrp="1" noChangeArrowheads="1"/>
          </p:cNvSpPr>
          <p:nvPr>
            <p:ph idx="1"/>
          </p:nvPr>
        </p:nvSpPr>
        <p:spPr>
          <a:xfrm>
            <a:off x="457200" y="1970088"/>
            <a:ext cx="6934200" cy="4506912"/>
          </a:xfrm>
        </p:spPr>
        <p:txBody>
          <a:bodyPr/>
          <a:lstStyle/>
          <a:p>
            <a:pPr marL="914400" lvl="2" indent="0" eaLnBrk="1" hangingPunct="1">
              <a:buFont typeface="Wingdings" panose="05000000000000000000" pitchFamily="2" charset="2"/>
              <a:buNone/>
            </a:pPr>
            <a:r>
              <a:rPr lang="en-US" altLang="en-US" sz="1600" b="1" dirty="0" smtClean="0">
                <a:solidFill>
                  <a:srgbClr val="FF9933"/>
                </a:solidFill>
              </a:rPr>
              <a:t>PROMPT: </a:t>
            </a:r>
            <a:r>
              <a:rPr lang="en-US" altLang="en-US" sz="1600" dirty="0" smtClean="0">
                <a:solidFill>
                  <a:srgbClr val="0070C0"/>
                </a:solidFill>
              </a:rPr>
              <a:t>Write an essay explaining why it is sometimes necessary to take a chance.</a:t>
            </a:r>
          </a:p>
          <a:p>
            <a:pPr marL="914400" lvl="2" indent="0" eaLnBrk="1" hangingPunct="1">
              <a:buFont typeface="Wingdings" panose="05000000000000000000" pitchFamily="2" charset="2"/>
              <a:buNone/>
            </a:pPr>
            <a:r>
              <a:rPr lang="en-US" altLang="en-US" sz="1600" b="1" dirty="0" smtClean="0">
                <a:solidFill>
                  <a:srgbClr val="FF9933"/>
                </a:solidFill>
              </a:rPr>
              <a:t>SAMPLE THESIS STATEMENTS </a:t>
            </a:r>
            <a:r>
              <a:rPr lang="en-US" altLang="en-US" sz="1600" dirty="0" smtClean="0">
                <a:solidFill>
                  <a:srgbClr val="FF9933"/>
                </a:solidFill>
              </a:rPr>
              <a:t>(</a:t>
            </a:r>
            <a:r>
              <a:rPr lang="en-US" altLang="en-US" sz="1600" dirty="0" err="1" smtClean="0">
                <a:solidFill>
                  <a:srgbClr val="FF9933"/>
                </a:solidFill>
              </a:rPr>
              <a:t>con’t</a:t>
            </a:r>
            <a:r>
              <a:rPr lang="en-US" altLang="en-US" sz="1600" dirty="0" smtClean="0">
                <a:solidFill>
                  <a:srgbClr val="FF9933"/>
                </a:solidFill>
              </a:rPr>
              <a:t>.):</a:t>
            </a:r>
          </a:p>
          <a:p>
            <a:pPr marL="914400" lvl="2" indent="0" eaLnBrk="1" hangingPunct="1">
              <a:buFont typeface="Wingdings" panose="05000000000000000000" pitchFamily="2" charset="2"/>
              <a:buNone/>
            </a:pPr>
            <a:r>
              <a:rPr lang="en-US" altLang="en-US" sz="1600" dirty="0" smtClean="0">
                <a:solidFill>
                  <a:srgbClr val="0070C0"/>
                </a:solidFill>
              </a:rPr>
              <a:t>3. </a:t>
            </a:r>
            <a:r>
              <a:rPr lang="en-US" altLang="en-US" sz="1600" i="1" dirty="0" smtClean="0">
                <a:solidFill>
                  <a:srgbClr val="0070C0"/>
                </a:solidFill>
              </a:rPr>
              <a:t>Taking chances allows us to look deeper inside ourselves and </a:t>
            </a:r>
            <a:br>
              <a:rPr lang="en-US" altLang="en-US" sz="1600" i="1" dirty="0" smtClean="0">
                <a:solidFill>
                  <a:srgbClr val="0070C0"/>
                </a:solidFill>
              </a:rPr>
            </a:br>
            <a:r>
              <a:rPr lang="en-US" altLang="en-US" sz="1600" i="1" dirty="0" smtClean="0">
                <a:solidFill>
                  <a:srgbClr val="0070C0"/>
                </a:solidFill>
              </a:rPr>
              <a:t>    change our lives for the better.  </a:t>
            </a:r>
          </a:p>
          <a:p>
            <a:pPr marL="914400" lvl="2" indent="0" eaLnBrk="1" hangingPunct="1">
              <a:buFont typeface="Wingdings" panose="05000000000000000000" pitchFamily="2" charset="2"/>
              <a:buNone/>
            </a:pPr>
            <a:r>
              <a:rPr lang="en-US" altLang="en-US" sz="1600" dirty="0" smtClean="0">
                <a:solidFill>
                  <a:srgbClr val="0070C0"/>
                </a:solidFill>
              </a:rPr>
              <a:t>          ~ addresses prompt, but doesn’t use specific prompt</a:t>
            </a:r>
            <a:br>
              <a:rPr lang="en-US" altLang="en-US" sz="1600" dirty="0" smtClean="0">
                <a:solidFill>
                  <a:srgbClr val="0070C0"/>
                </a:solidFill>
              </a:rPr>
            </a:br>
            <a:r>
              <a:rPr lang="en-US" altLang="en-US" sz="1600" dirty="0" smtClean="0">
                <a:solidFill>
                  <a:srgbClr val="0070C0"/>
                </a:solidFill>
              </a:rPr>
              <a:t>             wording</a:t>
            </a:r>
          </a:p>
          <a:p>
            <a:pPr marL="914400" lvl="2" indent="0" eaLnBrk="1" hangingPunct="1">
              <a:buFont typeface="Wingdings" panose="05000000000000000000" pitchFamily="2" charset="2"/>
              <a:buNone/>
            </a:pPr>
            <a:r>
              <a:rPr lang="en-US" altLang="en-US" sz="1600" dirty="0" smtClean="0">
                <a:solidFill>
                  <a:srgbClr val="0070C0"/>
                </a:solidFill>
              </a:rPr>
              <a:t>          ~ uses “taking chances” instead of “taking risks”</a:t>
            </a:r>
          </a:p>
          <a:p>
            <a:pPr marL="914400" lvl="2" indent="0" eaLnBrk="1" hangingPunct="1">
              <a:buFont typeface="Wingdings" panose="05000000000000000000" pitchFamily="2" charset="2"/>
              <a:buNone/>
            </a:pPr>
            <a:r>
              <a:rPr lang="en-US" altLang="en-US" sz="1600" dirty="0" smtClean="0">
                <a:solidFill>
                  <a:srgbClr val="0070C0"/>
                </a:solidFill>
              </a:rPr>
              <a:t>          ~ insightful, philosophical thesis which makes for a more</a:t>
            </a:r>
            <a:br>
              <a:rPr lang="en-US" altLang="en-US" sz="1600" dirty="0" smtClean="0">
                <a:solidFill>
                  <a:srgbClr val="0070C0"/>
                </a:solidFill>
              </a:rPr>
            </a:br>
            <a:r>
              <a:rPr lang="en-US" altLang="en-US" sz="1600" dirty="0" smtClean="0">
                <a:solidFill>
                  <a:srgbClr val="0070C0"/>
                </a:solidFill>
              </a:rPr>
              <a:t>             insightful and philosophical essay</a:t>
            </a:r>
          </a:p>
          <a:p>
            <a:pPr marL="914400" lvl="2" indent="0" eaLnBrk="1" hangingPunct="1">
              <a:buFont typeface="Wingdings" panose="05000000000000000000" pitchFamily="2" charset="2"/>
              <a:buNone/>
            </a:pPr>
            <a:r>
              <a:rPr lang="en-US" altLang="en-US" sz="1600" dirty="0" smtClean="0">
                <a:solidFill>
                  <a:srgbClr val="0070C0"/>
                </a:solidFill>
              </a:rPr>
              <a:t>          ~ notice pronouns “us” and “our”</a:t>
            </a:r>
          </a:p>
          <a:p>
            <a:pPr marL="914400" lvl="2" indent="0" eaLnBrk="1" hangingPunct="1">
              <a:buFont typeface="Wingdings 3" panose="05040102010807070707" pitchFamily="18" charset="2"/>
              <a:buNone/>
            </a:pPr>
            <a:r>
              <a:rPr lang="en-US" altLang="en-US" sz="1600" i="1" dirty="0" smtClean="0">
                <a:solidFill>
                  <a:srgbClr val="FF6600"/>
                </a:solidFill>
              </a:rPr>
              <a:t>REMEMBER, you only have 26 lines. </a:t>
            </a:r>
            <a:br>
              <a:rPr lang="en-US" altLang="en-US" sz="1600" i="1" dirty="0" smtClean="0">
                <a:solidFill>
                  <a:srgbClr val="FF6600"/>
                </a:solidFill>
              </a:rPr>
            </a:br>
            <a:r>
              <a:rPr lang="en-US" altLang="en-US" sz="1600" i="1" dirty="0" smtClean="0">
                <a:solidFill>
                  <a:srgbClr val="FF6600"/>
                </a:solidFill>
              </a:rPr>
              <a:t>Think narrow and deep, not wide. </a:t>
            </a:r>
          </a:p>
        </p:txBody>
      </p:sp>
      <p:sp>
        <p:nvSpPr>
          <p:cNvPr id="26628" name="TextBox 1"/>
          <p:cNvSpPr txBox="1">
            <a:spLocks noChangeArrowheads="1"/>
          </p:cNvSpPr>
          <p:nvPr/>
        </p:nvSpPr>
        <p:spPr bwMode="auto">
          <a:xfrm>
            <a:off x="990600" y="1600200"/>
            <a:ext cx="59436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1900">
                <a:solidFill>
                  <a:srgbClr val="FF9933"/>
                </a:solidFill>
                <a:latin typeface="Arial" panose="020B0604020202020204" pitchFamily="34" charset="0"/>
              </a:rPr>
              <a:t>The </a:t>
            </a:r>
            <a:r>
              <a:rPr lang="en-US" altLang="en-US" sz="1900" b="1">
                <a:solidFill>
                  <a:srgbClr val="FF9933"/>
                </a:solidFill>
                <a:latin typeface="Arial" panose="020B0604020202020204" pitchFamily="34" charset="0"/>
              </a:rPr>
              <a:t>THESIS STATEMENT </a:t>
            </a:r>
            <a:r>
              <a:rPr lang="en-US" altLang="en-US" sz="1900">
                <a:solidFill>
                  <a:srgbClr val="FF9933"/>
                </a:solidFill>
                <a:latin typeface="Arial" panose="020B0604020202020204" pitchFamily="34" charset="0"/>
              </a:rPr>
              <a:t>is the power of the essay.</a:t>
            </a:r>
          </a:p>
        </p:txBody>
      </p:sp>
      <p:sp>
        <p:nvSpPr>
          <p:cNvPr id="26629" name="TextBox 2"/>
          <p:cNvSpPr txBox="1">
            <a:spLocks noChangeArrowheads="1"/>
          </p:cNvSpPr>
          <p:nvPr/>
        </p:nvSpPr>
        <p:spPr bwMode="auto">
          <a:xfrm>
            <a:off x="457200" y="6332538"/>
            <a:ext cx="12954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chemeClr val="accent1"/>
                </a:solidFill>
                <a:latin typeface="Arial" panose="020B0604020202020204" pitchFamily="34" charset="0"/>
                <a:sym typeface="Wingdings" panose="05000000000000000000" pitchFamily="2" charset="2"/>
                <a:hlinkClick r:id="rId3" action="ppaction://hlinksldjump"/>
              </a:rPr>
              <a:t> </a:t>
            </a:r>
            <a:r>
              <a:rPr lang="en-US" altLang="en-US" b="1">
                <a:solidFill>
                  <a:schemeClr val="accent1"/>
                </a:solidFill>
                <a:latin typeface="Arial" panose="020B0604020202020204" pitchFamily="34" charset="0"/>
                <a:hlinkClick r:id="rId3" action="ppaction://hlinksldjump"/>
              </a:rPr>
              <a:t> BACK</a:t>
            </a:r>
            <a:endParaRPr lang="en-US" altLang="en-US" b="1">
              <a:solidFill>
                <a:schemeClr val="accent1"/>
              </a:solidFill>
              <a:latin typeface="Arial" panose="020B0604020202020204" pitchFamily="34" charset="0"/>
            </a:endParaRPr>
          </a:p>
        </p:txBody>
      </p:sp>
      <p:pic>
        <p:nvPicPr>
          <p:cNvPr id="26630"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1"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62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62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662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66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THESIS STATEMENT</a:t>
            </a:r>
            <a:endParaRPr lang="en-US" altLang="en-US" sz="3400" b="1" smtClean="0">
              <a:solidFill>
                <a:srgbClr val="FF9933"/>
              </a:solidFill>
              <a:latin typeface="Arial" panose="020B0604020202020204" pitchFamily="34" charset="0"/>
            </a:endParaRPr>
          </a:p>
        </p:txBody>
      </p:sp>
      <p:sp>
        <p:nvSpPr>
          <p:cNvPr id="28675" name="Rectangle 3"/>
          <p:cNvSpPr>
            <a:spLocks noGrp="1" noChangeArrowheads="1"/>
          </p:cNvSpPr>
          <p:nvPr>
            <p:ph idx="1"/>
          </p:nvPr>
        </p:nvSpPr>
        <p:spPr>
          <a:xfrm>
            <a:off x="457200" y="1970088"/>
            <a:ext cx="7010400" cy="3440112"/>
          </a:xfrm>
        </p:spPr>
        <p:txBody>
          <a:bodyPr/>
          <a:lstStyle/>
          <a:p>
            <a:pPr marL="914400" lvl="2" indent="0" eaLnBrk="1" hangingPunct="1">
              <a:buFont typeface="Wingdings" panose="05000000000000000000" pitchFamily="2" charset="2"/>
              <a:buNone/>
            </a:pPr>
            <a:r>
              <a:rPr lang="en-US" altLang="en-US" sz="1600" b="1" dirty="0" smtClean="0">
                <a:solidFill>
                  <a:srgbClr val="FF9933"/>
                </a:solidFill>
              </a:rPr>
              <a:t>PROMPT: </a:t>
            </a:r>
            <a:r>
              <a:rPr lang="en-US" altLang="en-US" sz="1600" dirty="0" smtClean="0">
                <a:solidFill>
                  <a:srgbClr val="0070C0"/>
                </a:solidFill>
              </a:rPr>
              <a:t>Write an essay explaining why it is sometimes necessary to take a chance.</a:t>
            </a:r>
          </a:p>
          <a:p>
            <a:pPr marL="914400" lvl="2" indent="0" eaLnBrk="1" hangingPunct="1">
              <a:buFont typeface="Wingdings" panose="05000000000000000000" pitchFamily="2" charset="2"/>
              <a:buNone/>
            </a:pPr>
            <a:r>
              <a:rPr lang="en-US" altLang="en-US" sz="1600" b="1" dirty="0" smtClean="0">
                <a:solidFill>
                  <a:srgbClr val="FF9933"/>
                </a:solidFill>
              </a:rPr>
              <a:t>SAMPLE THESIS STATEMENTS </a:t>
            </a:r>
            <a:r>
              <a:rPr lang="en-US" altLang="en-US" sz="1600" dirty="0" smtClean="0">
                <a:solidFill>
                  <a:srgbClr val="FF9933"/>
                </a:solidFill>
              </a:rPr>
              <a:t>(</a:t>
            </a:r>
            <a:r>
              <a:rPr lang="en-US" altLang="en-US" sz="1600" dirty="0" err="1" smtClean="0">
                <a:solidFill>
                  <a:srgbClr val="FF9933"/>
                </a:solidFill>
              </a:rPr>
              <a:t>con’t</a:t>
            </a:r>
            <a:r>
              <a:rPr lang="en-US" altLang="en-US" sz="1600" dirty="0" smtClean="0">
                <a:solidFill>
                  <a:srgbClr val="FF9933"/>
                </a:solidFill>
              </a:rPr>
              <a:t>.):</a:t>
            </a:r>
          </a:p>
          <a:p>
            <a:pPr marL="914400" lvl="2" indent="0" eaLnBrk="1" hangingPunct="1">
              <a:buFont typeface="Wingdings" panose="05000000000000000000" pitchFamily="2" charset="2"/>
              <a:buNone/>
            </a:pPr>
            <a:r>
              <a:rPr lang="en-US" altLang="en-US" sz="1600" dirty="0" smtClean="0">
                <a:solidFill>
                  <a:srgbClr val="0070C0"/>
                </a:solidFill>
              </a:rPr>
              <a:t>4. </a:t>
            </a:r>
            <a:r>
              <a:rPr lang="en-US" altLang="en-US" sz="1600" i="1" dirty="0" smtClean="0">
                <a:solidFill>
                  <a:srgbClr val="0070C0"/>
                </a:solidFill>
              </a:rPr>
              <a:t>It is necessary to first take a chance before making a change</a:t>
            </a:r>
            <a:r>
              <a:rPr lang="en-US" altLang="en-US" sz="1600" dirty="0" smtClean="0">
                <a:solidFill>
                  <a:srgbClr val="0070C0"/>
                </a:solidFill>
              </a:rPr>
              <a:t>.  </a:t>
            </a:r>
          </a:p>
          <a:p>
            <a:pPr marL="914400" lvl="2" indent="0" eaLnBrk="1" hangingPunct="1">
              <a:buFont typeface="Wingdings" panose="05000000000000000000" pitchFamily="2" charset="2"/>
              <a:buNone/>
            </a:pPr>
            <a:r>
              <a:rPr lang="en-US" altLang="en-US" sz="1600" dirty="0" smtClean="0">
                <a:solidFill>
                  <a:srgbClr val="0070C0"/>
                </a:solidFill>
              </a:rPr>
              <a:t>          ~ uses some prompt language</a:t>
            </a:r>
          </a:p>
          <a:p>
            <a:pPr marL="914400" lvl="2" indent="0" eaLnBrk="1" hangingPunct="1">
              <a:buFont typeface="Wingdings" panose="05000000000000000000" pitchFamily="2" charset="2"/>
              <a:buNone/>
            </a:pPr>
            <a:r>
              <a:rPr lang="en-US" altLang="en-US" sz="1600" dirty="0" smtClean="0">
                <a:solidFill>
                  <a:srgbClr val="0070C0"/>
                </a:solidFill>
              </a:rPr>
              <a:t>          ~ very specific (helps keep essay specific and focused)</a:t>
            </a:r>
          </a:p>
          <a:p>
            <a:pPr marL="914400" lvl="2" indent="0" eaLnBrk="1" hangingPunct="1">
              <a:buFont typeface="Wingdings" panose="05000000000000000000" pitchFamily="2" charset="2"/>
              <a:buNone/>
            </a:pPr>
            <a:r>
              <a:rPr lang="en-US" altLang="en-US" sz="1600" dirty="0" smtClean="0">
                <a:solidFill>
                  <a:srgbClr val="FF9933"/>
                </a:solidFill>
              </a:rPr>
              <a:t>It’s your turn! Write 1-2 thesis statements addressing this </a:t>
            </a:r>
            <a:br>
              <a:rPr lang="en-US" altLang="en-US" sz="1600" dirty="0" smtClean="0">
                <a:solidFill>
                  <a:srgbClr val="FF9933"/>
                </a:solidFill>
              </a:rPr>
            </a:br>
            <a:r>
              <a:rPr lang="en-US" altLang="en-US" sz="1600" dirty="0" smtClean="0">
                <a:solidFill>
                  <a:srgbClr val="FF9933"/>
                </a:solidFill>
              </a:rPr>
              <a:t>prompt. Be prepared to discuss. </a:t>
            </a:r>
          </a:p>
        </p:txBody>
      </p:sp>
      <p:sp>
        <p:nvSpPr>
          <p:cNvPr id="28676" name="TextBox 1"/>
          <p:cNvSpPr txBox="1">
            <a:spLocks noChangeArrowheads="1"/>
          </p:cNvSpPr>
          <p:nvPr/>
        </p:nvSpPr>
        <p:spPr bwMode="auto">
          <a:xfrm>
            <a:off x="990600" y="1600200"/>
            <a:ext cx="5943600"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1900">
                <a:solidFill>
                  <a:srgbClr val="FF9933"/>
                </a:solidFill>
                <a:latin typeface="Arial" panose="020B0604020202020204" pitchFamily="34" charset="0"/>
              </a:rPr>
              <a:t>The </a:t>
            </a:r>
            <a:r>
              <a:rPr lang="en-US" altLang="en-US" sz="1900" b="1">
                <a:solidFill>
                  <a:srgbClr val="FF9933"/>
                </a:solidFill>
                <a:latin typeface="Arial" panose="020B0604020202020204" pitchFamily="34" charset="0"/>
              </a:rPr>
              <a:t>THESIS STATEMENT </a:t>
            </a:r>
            <a:r>
              <a:rPr lang="en-US" altLang="en-US" sz="1900">
                <a:solidFill>
                  <a:srgbClr val="FF9933"/>
                </a:solidFill>
                <a:latin typeface="Arial" panose="020B0604020202020204" pitchFamily="34" charset="0"/>
              </a:rPr>
              <a:t>is the power of the essay.</a:t>
            </a:r>
          </a:p>
        </p:txBody>
      </p:sp>
      <p:sp>
        <p:nvSpPr>
          <p:cNvPr id="28677" name="TextBox 2"/>
          <p:cNvSpPr txBox="1">
            <a:spLocks noChangeArrowheads="1"/>
          </p:cNvSpPr>
          <p:nvPr/>
        </p:nvSpPr>
        <p:spPr bwMode="auto">
          <a:xfrm>
            <a:off x="609600" y="6369050"/>
            <a:ext cx="12954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rgbClr val="C00000"/>
                </a:solidFill>
                <a:latin typeface="Arial" panose="020B0604020202020204" pitchFamily="34" charset="0"/>
                <a:sym typeface="Wingdings" panose="05000000000000000000" pitchFamily="2" charset="2"/>
                <a:hlinkClick r:id="rId3" action="ppaction://hlinksldjump"/>
              </a:rPr>
              <a:t> </a:t>
            </a:r>
            <a:r>
              <a:rPr lang="en-US" altLang="en-US" b="1">
                <a:solidFill>
                  <a:srgbClr val="C00000"/>
                </a:solidFill>
                <a:latin typeface="Arial" panose="020B0604020202020204" pitchFamily="34" charset="0"/>
                <a:hlinkClick r:id="rId3" action="ppaction://hlinksldjump"/>
              </a:rPr>
              <a:t> BACK</a:t>
            </a:r>
            <a:endParaRPr lang="en-US" altLang="en-US" b="1">
              <a:solidFill>
                <a:srgbClr val="C00000"/>
              </a:solidFill>
              <a:latin typeface="Arial" panose="020B0604020202020204" pitchFamily="34" charset="0"/>
            </a:endParaRPr>
          </a:p>
        </p:txBody>
      </p:sp>
      <p:pic>
        <p:nvPicPr>
          <p:cNvPr id="28678"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67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67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6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6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SAMPLE 4 ESSAY</a:t>
            </a:r>
            <a:endParaRPr lang="en-US" altLang="en-US" sz="3400" b="1" smtClean="0">
              <a:solidFill>
                <a:srgbClr val="FF9933"/>
              </a:solidFill>
              <a:latin typeface="Arial" panose="020B0604020202020204" pitchFamily="34" charset="0"/>
            </a:endParaRPr>
          </a:p>
        </p:txBody>
      </p:sp>
      <p:pic>
        <p:nvPicPr>
          <p:cNvPr id="307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313" y="2141538"/>
            <a:ext cx="7331075" cy="23098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Line Callout 1 4"/>
          <p:cNvSpPr/>
          <p:nvPr/>
        </p:nvSpPr>
        <p:spPr>
          <a:xfrm rot="10800000">
            <a:off x="1219200" y="4768850"/>
            <a:ext cx="2667000" cy="45720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30725" name="TextBox 5"/>
          <p:cNvSpPr txBox="1">
            <a:spLocks noChangeArrowheads="1"/>
          </p:cNvSpPr>
          <p:nvPr/>
        </p:nvSpPr>
        <p:spPr bwMode="auto">
          <a:xfrm>
            <a:off x="1219200" y="4768850"/>
            <a:ext cx="266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a:solidFill>
                  <a:schemeClr val="bg1"/>
                </a:solidFill>
                <a:latin typeface="Arial" panose="020B0604020202020204" pitchFamily="34" charset="0"/>
              </a:rPr>
              <a:t>Thesis in last sentence.</a:t>
            </a:r>
          </a:p>
        </p:txBody>
      </p:sp>
      <p:sp>
        <p:nvSpPr>
          <p:cNvPr id="30726" name="TextBox 6"/>
          <p:cNvSpPr txBox="1">
            <a:spLocks noChangeArrowheads="1"/>
          </p:cNvSpPr>
          <p:nvPr/>
        </p:nvSpPr>
        <p:spPr bwMode="auto">
          <a:xfrm>
            <a:off x="685800" y="16002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rgbClr val="FF9933"/>
                </a:solidFill>
                <a:latin typeface="Arial" panose="020B0604020202020204" pitchFamily="34" charset="0"/>
              </a:rPr>
              <a:t>INTRODUCTION</a:t>
            </a:r>
          </a:p>
        </p:txBody>
      </p:sp>
      <p:sp>
        <p:nvSpPr>
          <p:cNvPr id="30727" name="TextBox 11"/>
          <p:cNvSpPr txBox="1">
            <a:spLocks noChangeArrowheads="1"/>
          </p:cNvSpPr>
          <p:nvPr/>
        </p:nvSpPr>
        <p:spPr bwMode="auto">
          <a:xfrm>
            <a:off x="609600" y="6172200"/>
            <a:ext cx="12954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chemeClr val="accent1"/>
                </a:solidFill>
                <a:latin typeface="Arial" panose="020B0604020202020204" pitchFamily="34" charset="0"/>
                <a:hlinkClick r:id="rId3" action="ppaction://hlinksldjump"/>
              </a:rPr>
              <a:t>NEXT </a:t>
            </a:r>
            <a:r>
              <a:rPr lang="en-US" altLang="en-US" b="1">
                <a:solidFill>
                  <a:schemeClr val="accent1"/>
                </a:solidFill>
                <a:latin typeface="Arial" panose="020B0604020202020204" pitchFamily="34" charset="0"/>
                <a:sym typeface="Wingdings" panose="05000000000000000000" pitchFamily="2" charset="2"/>
                <a:hlinkClick r:id="rId3" action="ppaction://hlinksldjump"/>
              </a:rPr>
              <a:t> </a:t>
            </a:r>
            <a:endParaRPr lang="en-US" altLang="en-US" b="1">
              <a:solidFill>
                <a:schemeClr val="accent1"/>
              </a:solidFill>
              <a:latin typeface="Arial" panose="020B0604020202020204" pitchFamily="34" charset="0"/>
            </a:endParaRPr>
          </a:p>
        </p:txBody>
      </p:sp>
      <p:pic>
        <p:nvPicPr>
          <p:cNvPr id="30728"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9"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SAMPLE 4 ESSAY</a:t>
            </a:r>
            <a:endParaRPr lang="en-US" altLang="en-US" sz="3400" b="1" smtClean="0">
              <a:solidFill>
                <a:srgbClr val="FF9933"/>
              </a:solidFill>
              <a:latin typeface="Arial" panose="020B0604020202020204" pitchFamily="34" charset="0"/>
            </a:endParaRPr>
          </a:p>
        </p:txBody>
      </p:sp>
      <p:pic>
        <p:nvPicPr>
          <p:cNvPr id="3174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638" y="1614488"/>
            <a:ext cx="6419850" cy="3648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Line Callout 1 5"/>
          <p:cNvSpPr/>
          <p:nvPr/>
        </p:nvSpPr>
        <p:spPr>
          <a:xfrm rot="10800000">
            <a:off x="1052513" y="5524500"/>
            <a:ext cx="3281362" cy="457200"/>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
        <p:nvSpPr>
          <p:cNvPr id="31749" name="TextBox 6"/>
          <p:cNvSpPr txBox="1">
            <a:spLocks noChangeArrowheads="1"/>
          </p:cNvSpPr>
          <p:nvPr/>
        </p:nvSpPr>
        <p:spPr bwMode="auto">
          <a:xfrm>
            <a:off x="1071563" y="5568950"/>
            <a:ext cx="327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dirty="0">
                <a:solidFill>
                  <a:schemeClr val="bg1"/>
                </a:solidFill>
                <a:latin typeface="Arial" panose="020B0604020202020204" pitchFamily="34" charset="0"/>
              </a:rPr>
              <a:t>The </a:t>
            </a:r>
            <a:r>
              <a:rPr lang="en-US" altLang="en-US" b="1" dirty="0">
                <a:solidFill>
                  <a:schemeClr val="bg1"/>
                </a:solidFill>
                <a:latin typeface="Arial" panose="020B0604020202020204" pitchFamily="34" charset="0"/>
              </a:rPr>
              <a:t>body </a:t>
            </a:r>
            <a:r>
              <a:rPr lang="en-US" altLang="en-US" dirty="0">
                <a:solidFill>
                  <a:schemeClr val="bg1"/>
                </a:solidFill>
                <a:latin typeface="Arial" panose="020B0604020202020204" pitchFamily="34" charset="0"/>
              </a:rPr>
              <a:t>explains the Thesis.</a:t>
            </a:r>
          </a:p>
        </p:txBody>
      </p:sp>
      <p:sp>
        <p:nvSpPr>
          <p:cNvPr id="2" name="Right Brace 1"/>
          <p:cNvSpPr/>
          <p:nvPr/>
        </p:nvSpPr>
        <p:spPr>
          <a:xfrm>
            <a:off x="7202488" y="3810000"/>
            <a:ext cx="417512" cy="1295400"/>
          </a:xfrm>
          <a:prstGeom prst="rightBrace">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sp>
        <p:nvSpPr>
          <p:cNvPr id="31751" name="TextBox 2"/>
          <p:cNvSpPr txBox="1">
            <a:spLocks noChangeArrowheads="1"/>
          </p:cNvSpPr>
          <p:nvPr/>
        </p:nvSpPr>
        <p:spPr bwMode="auto">
          <a:xfrm>
            <a:off x="7696200" y="4267200"/>
            <a:ext cx="12954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dirty="0">
                <a:solidFill>
                  <a:srgbClr val="FF9933"/>
                </a:solidFill>
                <a:latin typeface="Arial" panose="020B0604020202020204" pitchFamily="34" charset="0"/>
              </a:rPr>
              <a:t>insightful</a:t>
            </a:r>
          </a:p>
        </p:txBody>
      </p:sp>
      <p:sp>
        <p:nvSpPr>
          <p:cNvPr id="31752" name="TextBox 9"/>
          <p:cNvSpPr txBox="1">
            <a:spLocks noChangeArrowheads="1"/>
          </p:cNvSpPr>
          <p:nvPr/>
        </p:nvSpPr>
        <p:spPr bwMode="auto">
          <a:xfrm>
            <a:off x="609600" y="6332538"/>
            <a:ext cx="1295400"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chemeClr val="accent1"/>
                </a:solidFill>
                <a:latin typeface="Arial" panose="020B0604020202020204" pitchFamily="34" charset="0"/>
                <a:hlinkClick r:id="rId3" action="ppaction://hlinksldjump"/>
              </a:rPr>
              <a:t>NEXT </a:t>
            </a:r>
            <a:r>
              <a:rPr lang="en-US" altLang="en-US" b="1">
                <a:solidFill>
                  <a:schemeClr val="accent1"/>
                </a:solidFill>
                <a:latin typeface="Arial" panose="020B0604020202020204" pitchFamily="34" charset="0"/>
                <a:sym typeface="Wingdings" panose="05000000000000000000" pitchFamily="2" charset="2"/>
                <a:hlinkClick r:id="rId3" action="ppaction://hlinksldjump"/>
              </a:rPr>
              <a:t> </a:t>
            </a:r>
            <a:endParaRPr lang="en-US" altLang="en-US" b="1">
              <a:solidFill>
                <a:schemeClr val="accent1"/>
              </a:solidFill>
              <a:latin typeface="Arial" panose="020B0604020202020204" pitchFamily="34" charset="0"/>
            </a:endParaRPr>
          </a:p>
        </p:txBody>
      </p:sp>
      <p:sp>
        <p:nvSpPr>
          <p:cNvPr id="31753" name="TextBox 10"/>
          <p:cNvSpPr txBox="1">
            <a:spLocks noChangeArrowheads="1"/>
          </p:cNvSpPr>
          <p:nvPr/>
        </p:nvSpPr>
        <p:spPr bwMode="auto">
          <a:xfrm>
            <a:off x="7620000" y="1620838"/>
            <a:ext cx="893763"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dirty="0">
                <a:solidFill>
                  <a:srgbClr val="FF9933"/>
                </a:solidFill>
                <a:latin typeface="Arial" panose="020B0604020202020204" pitchFamily="34" charset="0"/>
              </a:rPr>
              <a:t>BODY</a:t>
            </a:r>
          </a:p>
        </p:txBody>
      </p:sp>
      <p:sp>
        <p:nvSpPr>
          <p:cNvPr id="31754" name="TextBox 11"/>
          <p:cNvSpPr txBox="1">
            <a:spLocks noChangeArrowheads="1"/>
          </p:cNvSpPr>
          <p:nvPr/>
        </p:nvSpPr>
        <p:spPr bwMode="auto">
          <a:xfrm>
            <a:off x="7678738" y="2273300"/>
            <a:ext cx="1447800" cy="1200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r>
              <a:rPr lang="en-US" altLang="en-US" b="1" dirty="0">
                <a:solidFill>
                  <a:srgbClr val="FF9933"/>
                </a:solidFill>
                <a:latin typeface="Arial" panose="020B0604020202020204" pitchFamily="34" charset="0"/>
              </a:rPr>
              <a:t>Both paragraphs support thesis</a:t>
            </a:r>
          </a:p>
        </p:txBody>
      </p:sp>
      <p:pic>
        <p:nvPicPr>
          <p:cNvPr id="31755"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6"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 grpId="0" animBg="1"/>
      <p:bldP spid="31751" grpId="0" animBg="1"/>
      <p:bldP spid="31753" grpId="0" animBg="1"/>
      <p:bldP spid="3175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b="1" smtClean="0">
                <a:solidFill>
                  <a:srgbClr val="FF9933"/>
                </a:solidFill>
                <a:latin typeface="Arial" panose="020B0604020202020204" pitchFamily="34" charset="0"/>
              </a:rPr>
              <a:t>SAMPLE 4 ESSAY</a:t>
            </a:r>
            <a:endParaRPr lang="en-US" altLang="en-US" sz="3400" b="1" smtClean="0">
              <a:solidFill>
                <a:srgbClr val="FF9933"/>
              </a:solidFill>
              <a:latin typeface="Arial" panose="020B0604020202020204" pitchFamily="34" charset="0"/>
            </a:endParaRPr>
          </a:p>
        </p:txBody>
      </p:sp>
      <p:pic>
        <p:nvPicPr>
          <p:cNvPr id="3277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86000"/>
            <a:ext cx="6534150" cy="1724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772" name="TextBox 6"/>
          <p:cNvSpPr txBox="1">
            <a:spLocks noChangeArrowheads="1"/>
          </p:cNvSpPr>
          <p:nvPr/>
        </p:nvSpPr>
        <p:spPr bwMode="auto">
          <a:xfrm>
            <a:off x="914400" y="4648200"/>
            <a:ext cx="5562600" cy="9239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a:solidFill>
                  <a:schemeClr val="bg1"/>
                </a:solidFill>
                <a:latin typeface="Arial" panose="020B0604020202020204" pitchFamily="34" charset="0"/>
              </a:rPr>
              <a:t>The</a:t>
            </a:r>
            <a:r>
              <a:rPr lang="en-US" altLang="en-US" b="1">
                <a:solidFill>
                  <a:schemeClr val="bg1"/>
                </a:solidFill>
                <a:latin typeface="Arial" panose="020B0604020202020204" pitchFamily="34" charset="0"/>
              </a:rPr>
              <a:t> conclusion </a:t>
            </a:r>
            <a:r>
              <a:rPr lang="en-US" altLang="en-US">
                <a:solidFill>
                  <a:schemeClr val="bg1"/>
                </a:solidFill>
                <a:latin typeface="Arial" panose="020B0604020202020204" pitchFamily="34" charset="0"/>
              </a:rPr>
              <a:t>neatly connects introduction (first and last sentence) with body of paragraph (second sentence: examples of simple risks).</a:t>
            </a:r>
          </a:p>
        </p:txBody>
      </p:sp>
      <p:sp>
        <p:nvSpPr>
          <p:cNvPr id="32773" name="TextBox 7"/>
          <p:cNvSpPr txBox="1">
            <a:spLocks noChangeArrowheads="1"/>
          </p:cNvSpPr>
          <p:nvPr/>
        </p:nvSpPr>
        <p:spPr bwMode="auto">
          <a:xfrm>
            <a:off x="457200" y="6324600"/>
            <a:ext cx="1295400" cy="3698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chemeClr val="accent1"/>
                </a:solidFill>
                <a:latin typeface="Arial" panose="020B0604020202020204" pitchFamily="34" charset="0"/>
                <a:sym typeface="Wingdings" panose="05000000000000000000" pitchFamily="2" charset="2"/>
                <a:hlinkClick r:id="rId3" action="ppaction://hlinksldjump"/>
              </a:rPr>
              <a:t> </a:t>
            </a:r>
            <a:r>
              <a:rPr lang="en-US" altLang="en-US" b="1">
                <a:solidFill>
                  <a:schemeClr val="accent1"/>
                </a:solidFill>
                <a:latin typeface="Arial" panose="020B0604020202020204" pitchFamily="34" charset="0"/>
                <a:hlinkClick r:id="rId3" action="ppaction://hlinksldjump"/>
              </a:rPr>
              <a:t> BACK</a:t>
            </a:r>
            <a:endParaRPr lang="en-US" altLang="en-US" b="1">
              <a:solidFill>
                <a:schemeClr val="accent1"/>
              </a:solidFill>
              <a:latin typeface="Arial" panose="020B0604020202020204" pitchFamily="34" charset="0"/>
            </a:endParaRPr>
          </a:p>
        </p:txBody>
      </p:sp>
      <p:sp>
        <p:nvSpPr>
          <p:cNvPr id="32774" name="TextBox 8"/>
          <p:cNvSpPr txBox="1">
            <a:spLocks noChangeArrowheads="1"/>
          </p:cNvSpPr>
          <p:nvPr/>
        </p:nvSpPr>
        <p:spPr bwMode="auto">
          <a:xfrm>
            <a:off x="685800" y="1600200"/>
            <a:ext cx="259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b="1">
                <a:solidFill>
                  <a:srgbClr val="FF9933"/>
                </a:solidFill>
                <a:latin typeface="Arial" panose="020B0604020202020204" pitchFamily="34" charset="0"/>
              </a:rPr>
              <a:t>CONCLUSION</a:t>
            </a:r>
          </a:p>
        </p:txBody>
      </p:sp>
      <p:pic>
        <p:nvPicPr>
          <p:cNvPr id="32775"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72075" y="5861050"/>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6" name="TextBox 6"/>
          <p:cNvSpPr txBox="1">
            <a:spLocks noChangeArrowheads="1"/>
          </p:cNvSpPr>
          <p:nvPr/>
        </p:nvSpPr>
        <p:spPr bwMode="auto">
          <a:xfrm>
            <a:off x="6115050" y="5851525"/>
            <a:ext cx="3011488"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5"/>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381000"/>
            <a:ext cx="6348413" cy="711200"/>
          </a:xfrm>
        </p:spPr>
        <p:txBody>
          <a:bodyPr/>
          <a:lstStyle/>
          <a:p>
            <a:pPr algn="ctr" eaLnBrk="1" hangingPunct="1"/>
            <a:r>
              <a:rPr lang="en-US" altLang="en-US" b="1" smtClean="0">
                <a:solidFill>
                  <a:srgbClr val="FF9933"/>
                </a:solidFill>
                <a:latin typeface="Arial" panose="020B0604020202020204" pitchFamily="34" charset="0"/>
              </a:rPr>
              <a:t>English I EOC</a:t>
            </a:r>
            <a:endParaRPr lang="en-US" altLang="en-US" sz="3400" b="1" smtClean="0">
              <a:solidFill>
                <a:srgbClr val="FF9933"/>
              </a:solidFill>
              <a:latin typeface="Arial" panose="020B0604020202020204" pitchFamily="34" charset="0"/>
            </a:endParaRPr>
          </a:p>
        </p:txBody>
      </p:sp>
      <p:sp>
        <p:nvSpPr>
          <p:cNvPr id="4099" name="Rectangle 3"/>
          <p:cNvSpPr>
            <a:spLocks noGrp="1" noChangeArrowheads="1"/>
          </p:cNvSpPr>
          <p:nvPr>
            <p:ph idx="1"/>
          </p:nvPr>
        </p:nvSpPr>
        <p:spPr>
          <a:xfrm>
            <a:off x="609600" y="1447800"/>
            <a:ext cx="8458200" cy="4038600"/>
          </a:xfrm>
        </p:spPr>
        <p:txBody>
          <a:bodyPr rtlCol="0">
            <a:normAutofit fontScale="92500" lnSpcReduction="10000"/>
          </a:bodyPr>
          <a:lstStyle/>
          <a:p>
            <a:pPr eaLnBrk="1" fontAlgn="auto" hangingPunct="1">
              <a:lnSpc>
                <a:spcPct val="80000"/>
              </a:lnSpc>
              <a:spcAft>
                <a:spcPts val="0"/>
              </a:spcAft>
              <a:buFont typeface="Wingdings" panose="05000000000000000000" pitchFamily="2" charset="2"/>
              <a:buNone/>
              <a:defRPr/>
            </a:pPr>
            <a:r>
              <a:rPr lang="en-US" altLang="en-US" sz="3000" b="1" dirty="0" smtClean="0">
                <a:solidFill>
                  <a:srgbClr val="92D050"/>
                </a:solidFill>
              </a:rPr>
              <a:t>TEST OVERVIEW</a:t>
            </a:r>
          </a:p>
          <a:p>
            <a:pPr eaLnBrk="1" fontAlgn="auto" hangingPunct="1">
              <a:lnSpc>
                <a:spcPct val="80000"/>
              </a:lnSpc>
              <a:spcAft>
                <a:spcPts val="0"/>
              </a:spcAft>
              <a:buFont typeface="Wingdings" panose="05000000000000000000" pitchFamily="2" charset="2"/>
              <a:buNone/>
              <a:defRPr/>
            </a:pPr>
            <a:endParaRPr lang="en-US" altLang="en-US" sz="2300" b="1" dirty="0" smtClean="0">
              <a:solidFill>
                <a:srgbClr val="FF9933"/>
              </a:solidFill>
            </a:endParaRPr>
          </a:p>
          <a:p>
            <a:pPr eaLnBrk="1" fontAlgn="auto" hangingPunct="1">
              <a:lnSpc>
                <a:spcPct val="80000"/>
              </a:lnSpc>
              <a:spcAft>
                <a:spcPts val="0"/>
              </a:spcAft>
              <a:buFont typeface="Wingdings 3" charset="2"/>
              <a:buChar char=""/>
              <a:defRPr/>
            </a:pPr>
            <a:r>
              <a:rPr lang="en-US" altLang="en-US" sz="2100" b="1" dirty="0" smtClean="0">
                <a:solidFill>
                  <a:srgbClr val="FF9933"/>
                </a:solidFill>
              </a:rPr>
              <a:t>ASSESSMENT TIME LIMIT</a:t>
            </a:r>
            <a:r>
              <a:rPr lang="en-US" altLang="en-US" sz="2100" dirty="0" smtClean="0">
                <a:solidFill>
                  <a:srgbClr val="FF9933"/>
                </a:solidFill>
              </a:rPr>
              <a:t>: </a:t>
            </a:r>
            <a:r>
              <a:rPr lang="en-US" altLang="en-US" sz="2100" dirty="0" smtClean="0">
                <a:solidFill>
                  <a:srgbClr val="92D050"/>
                </a:solidFill>
              </a:rPr>
              <a:t>To Be Determined</a:t>
            </a:r>
          </a:p>
          <a:p>
            <a:pPr marL="0" indent="0" eaLnBrk="1" fontAlgn="auto" hangingPunct="1">
              <a:lnSpc>
                <a:spcPct val="80000"/>
              </a:lnSpc>
              <a:spcAft>
                <a:spcPts val="0"/>
              </a:spcAft>
              <a:buFont typeface="Wingdings" panose="05000000000000000000" pitchFamily="2" charset="2"/>
              <a:buNone/>
              <a:defRPr/>
            </a:pPr>
            <a:endParaRPr lang="en-US" altLang="en-US" sz="2100" dirty="0" smtClean="0">
              <a:solidFill>
                <a:schemeClr val="folHlink"/>
              </a:solidFill>
            </a:endParaRPr>
          </a:p>
          <a:p>
            <a:pPr eaLnBrk="1" fontAlgn="auto" hangingPunct="1">
              <a:lnSpc>
                <a:spcPct val="80000"/>
              </a:lnSpc>
              <a:spcAft>
                <a:spcPts val="0"/>
              </a:spcAft>
              <a:buFont typeface="Wingdings 3" charset="2"/>
              <a:buChar char=""/>
              <a:defRPr/>
            </a:pPr>
            <a:r>
              <a:rPr lang="en-US" altLang="en-US" sz="2100" b="1" dirty="0" smtClean="0">
                <a:solidFill>
                  <a:srgbClr val="FF9933"/>
                </a:solidFill>
              </a:rPr>
              <a:t>READING (50%)  </a:t>
            </a:r>
          </a:p>
          <a:p>
            <a:pPr eaLnBrk="1" fontAlgn="auto" hangingPunct="1">
              <a:lnSpc>
                <a:spcPct val="80000"/>
              </a:lnSpc>
              <a:spcAft>
                <a:spcPts val="0"/>
              </a:spcAft>
              <a:buFont typeface="Wingdings" panose="05000000000000000000" pitchFamily="2" charset="2"/>
              <a:buNone/>
              <a:defRPr/>
            </a:pPr>
            <a:r>
              <a:rPr lang="en-US" altLang="en-US" sz="2100" dirty="0" smtClean="0">
                <a:solidFill>
                  <a:srgbClr val="92D050"/>
                </a:solidFill>
              </a:rPr>
              <a:t>	</a:t>
            </a:r>
            <a:r>
              <a:rPr lang="en-US" altLang="en-US" sz="2100" dirty="0" smtClean="0">
                <a:solidFill>
                  <a:srgbClr val="92D050"/>
                </a:solidFill>
                <a:sym typeface="Wingdings" pitchFamily="2" charset="2"/>
              </a:rPr>
              <a:t> Reading Multiple Choice (5-6 passages; 34 questions)</a:t>
            </a:r>
          </a:p>
          <a:p>
            <a:pPr eaLnBrk="1" fontAlgn="auto" hangingPunct="1">
              <a:lnSpc>
                <a:spcPct val="80000"/>
              </a:lnSpc>
              <a:spcAft>
                <a:spcPts val="0"/>
              </a:spcAft>
              <a:buFont typeface="Wingdings" panose="05000000000000000000" pitchFamily="2" charset="2"/>
              <a:buNone/>
              <a:defRPr/>
            </a:pPr>
            <a:r>
              <a:rPr lang="en-US" altLang="en-US" sz="2100" dirty="0" smtClean="0">
                <a:solidFill>
                  <a:srgbClr val="92D050"/>
                </a:solidFill>
                <a:sym typeface="Wingdings" pitchFamily="2" charset="2"/>
              </a:rPr>
              <a:t>	 </a:t>
            </a:r>
            <a:r>
              <a:rPr lang="en-US" altLang="en-US" sz="2100" i="1" dirty="0" smtClean="0">
                <a:solidFill>
                  <a:srgbClr val="92D050"/>
                </a:solidFill>
                <a:sym typeface="Wingdings" pitchFamily="2" charset="2"/>
              </a:rPr>
              <a:t>NO MORE SHORT ANSWER QUESTIONS </a:t>
            </a:r>
          </a:p>
          <a:p>
            <a:pPr eaLnBrk="1" fontAlgn="auto" hangingPunct="1">
              <a:lnSpc>
                <a:spcPct val="80000"/>
              </a:lnSpc>
              <a:spcAft>
                <a:spcPts val="0"/>
              </a:spcAft>
              <a:buFont typeface="Wingdings" panose="05000000000000000000" pitchFamily="2" charset="2"/>
              <a:buNone/>
              <a:defRPr/>
            </a:pPr>
            <a:endParaRPr lang="en-US" altLang="en-US" sz="2100" dirty="0" smtClean="0">
              <a:solidFill>
                <a:schemeClr val="tx1">
                  <a:lumMod val="75000"/>
                  <a:lumOff val="25000"/>
                </a:schemeClr>
              </a:solidFill>
              <a:sym typeface="Wingdings" pitchFamily="2" charset="2"/>
            </a:endParaRPr>
          </a:p>
          <a:p>
            <a:pPr eaLnBrk="1" fontAlgn="auto" hangingPunct="1">
              <a:lnSpc>
                <a:spcPct val="80000"/>
              </a:lnSpc>
              <a:spcAft>
                <a:spcPts val="0"/>
              </a:spcAft>
              <a:buFont typeface="Wingdings 3" charset="2"/>
              <a:buChar char=""/>
              <a:defRPr/>
            </a:pPr>
            <a:r>
              <a:rPr lang="en-US" altLang="en-US" sz="2100" b="1" dirty="0" smtClean="0">
                <a:solidFill>
                  <a:srgbClr val="FF9933"/>
                </a:solidFill>
              </a:rPr>
              <a:t>WRITING (50%)  </a:t>
            </a:r>
          </a:p>
          <a:p>
            <a:pPr eaLnBrk="1" fontAlgn="auto" hangingPunct="1">
              <a:lnSpc>
                <a:spcPct val="80000"/>
              </a:lnSpc>
              <a:spcAft>
                <a:spcPts val="0"/>
              </a:spcAft>
              <a:buFont typeface="Wingdings" panose="05000000000000000000" pitchFamily="2" charset="2"/>
              <a:buNone/>
              <a:defRPr/>
            </a:pPr>
            <a:r>
              <a:rPr lang="en-US" altLang="en-US" sz="2100" dirty="0" smtClean="0">
                <a:solidFill>
                  <a:srgbClr val="92D050"/>
                </a:solidFill>
              </a:rPr>
              <a:t> </a:t>
            </a:r>
            <a:r>
              <a:rPr lang="en-US" altLang="en-US" sz="2100" dirty="0" smtClean="0">
                <a:solidFill>
                  <a:srgbClr val="92D050"/>
                </a:solidFill>
                <a:sym typeface="Wingdings" pitchFamily="2" charset="2"/>
              </a:rPr>
              <a:t>	 13% Revision Multiple Choice (2-3 passages; 9 questions)</a:t>
            </a:r>
          </a:p>
          <a:p>
            <a:pPr eaLnBrk="1" fontAlgn="auto" hangingPunct="1">
              <a:lnSpc>
                <a:spcPct val="80000"/>
              </a:lnSpc>
              <a:spcAft>
                <a:spcPts val="0"/>
              </a:spcAft>
              <a:buFont typeface="Wingdings 3" charset="2"/>
              <a:buNone/>
              <a:defRPr/>
            </a:pPr>
            <a:r>
              <a:rPr lang="en-US" altLang="en-US" sz="2100" dirty="0" smtClean="0">
                <a:solidFill>
                  <a:srgbClr val="92D050"/>
                </a:solidFill>
                <a:sym typeface="Wingdings" pitchFamily="2" charset="2"/>
              </a:rPr>
              <a:t>	 </a:t>
            </a:r>
            <a:r>
              <a:rPr lang="en-US" altLang="en-US" sz="2100" dirty="0">
                <a:solidFill>
                  <a:srgbClr val="92D050"/>
                </a:solidFill>
                <a:sym typeface="Wingdings" pitchFamily="2" charset="2"/>
              </a:rPr>
              <a:t>13% </a:t>
            </a:r>
            <a:r>
              <a:rPr lang="en-US" altLang="en-US" sz="2100" dirty="0" smtClean="0">
                <a:solidFill>
                  <a:srgbClr val="92D050"/>
                </a:solidFill>
                <a:sym typeface="Wingdings" pitchFamily="2" charset="2"/>
              </a:rPr>
              <a:t>Editing </a:t>
            </a:r>
            <a:r>
              <a:rPr lang="en-US" altLang="en-US" sz="2100" dirty="0">
                <a:solidFill>
                  <a:srgbClr val="92D050"/>
                </a:solidFill>
                <a:sym typeface="Wingdings" pitchFamily="2" charset="2"/>
              </a:rPr>
              <a:t>Multiple Choice (2-3 passages; 9 questions)</a:t>
            </a:r>
          </a:p>
          <a:p>
            <a:pPr eaLnBrk="1" fontAlgn="auto" hangingPunct="1">
              <a:lnSpc>
                <a:spcPct val="80000"/>
              </a:lnSpc>
              <a:spcAft>
                <a:spcPts val="0"/>
              </a:spcAft>
              <a:buFont typeface="Wingdings" panose="05000000000000000000" pitchFamily="2" charset="2"/>
              <a:buNone/>
              <a:defRPr/>
            </a:pPr>
            <a:r>
              <a:rPr lang="en-US" altLang="en-US" sz="2100" dirty="0" smtClean="0">
                <a:solidFill>
                  <a:srgbClr val="92D050"/>
                </a:solidFill>
                <a:sym typeface="Wingdings" pitchFamily="2" charset="2"/>
              </a:rPr>
              <a:t>	 24% Essay (1 Expository Essay)	</a:t>
            </a:r>
          </a:p>
        </p:txBody>
      </p:sp>
      <p:pic>
        <p:nvPicPr>
          <p:cNvPr id="819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Box 5"/>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extLst>
      <p:ext uri="{BB962C8B-B14F-4D97-AF65-F5344CB8AC3E}">
        <p14:creationId xmlns:p14="http://schemas.microsoft.com/office/powerpoint/2010/main" val="2287137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99">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9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099">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99">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09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28600" y="257175"/>
            <a:ext cx="6348413" cy="685800"/>
          </a:xfrm>
        </p:spPr>
        <p:txBody>
          <a:bodyPr/>
          <a:lstStyle/>
          <a:p>
            <a:pPr eaLnBrk="1" hangingPunct="1"/>
            <a:r>
              <a:rPr lang="en-US" altLang="en-US" sz="3800" b="1" dirty="0" smtClean="0">
                <a:solidFill>
                  <a:srgbClr val="92D050"/>
                </a:solidFill>
                <a:latin typeface="Arial" panose="020B0604020202020204" pitchFamily="34" charset="0"/>
              </a:rPr>
              <a:t>Reading</a:t>
            </a:r>
            <a:endParaRPr lang="en-US" altLang="en-US" sz="3000" dirty="0" smtClean="0">
              <a:solidFill>
                <a:srgbClr val="92D050"/>
              </a:solidFill>
              <a:latin typeface="Arial" panose="020B0604020202020204" pitchFamily="34" charset="0"/>
            </a:endParaRPr>
          </a:p>
        </p:txBody>
      </p:sp>
      <p:sp>
        <p:nvSpPr>
          <p:cNvPr id="5123" name="Rectangle 3"/>
          <p:cNvSpPr>
            <a:spLocks noGrp="1" noChangeArrowheads="1"/>
          </p:cNvSpPr>
          <p:nvPr>
            <p:ph idx="1"/>
          </p:nvPr>
        </p:nvSpPr>
        <p:spPr>
          <a:xfrm>
            <a:off x="533400" y="1066800"/>
            <a:ext cx="4724400" cy="5419725"/>
          </a:xfrm>
        </p:spPr>
        <p:txBody>
          <a:bodyPr rtlCol="0">
            <a:normAutofit fontScale="85000" lnSpcReduction="20000"/>
          </a:bodyPr>
          <a:lstStyle/>
          <a:p>
            <a:pPr eaLnBrk="1" fontAlgn="auto" hangingPunct="1">
              <a:spcAft>
                <a:spcPts val="0"/>
              </a:spcAft>
              <a:buFont typeface="Wingdings 3" charset="2"/>
              <a:buChar char=""/>
              <a:defRPr/>
            </a:pPr>
            <a:r>
              <a:rPr lang="en-US" altLang="en-US" sz="2100" dirty="0" smtClean="0">
                <a:solidFill>
                  <a:srgbClr val="FF9933"/>
                </a:solidFill>
              </a:rPr>
              <a:t>Single Selections (2-3)	</a:t>
            </a:r>
          </a:p>
          <a:p>
            <a:pPr eaLnBrk="1" fontAlgn="auto" hangingPunct="1">
              <a:spcAft>
                <a:spcPts val="0"/>
              </a:spcAft>
              <a:buFont typeface="Wingdings 3" charset="2"/>
              <a:buChar char=""/>
              <a:defRPr/>
            </a:pPr>
            <a:r>
              <a:rPr lang="en-US" altLang="en-US" sz="2100" dirty="0" smtClean="0">
                <a:solidFill>
                  <a:srgbClr val="FF9933"/>
                </a:solidFill>
              </a:rPr>
              <a:t>Paired Selections (2-3, thematically linked) </a:t>
            </a:r>
          </a:p>
          <a:p>
            <a:pPr eaLnBrk="1" fontAlgn="auto" hangingPunct="1">
              <a:spcAft>
                <a:spcPts val="0"/>
              </a:spcAft>
              <a:buFont typeface="Wingdings 3" charset="2"/>
              <a:buChar char=""/>
              <a:defRPr/>
            </a:pPr>
            <a:r>
              <a:rPr lang="en-US" altLang="en-US" sz="2100" dirty="0" smtClean="0">
                <a:solidFill>
                  <a:srgbClr val="FF9933"/>
                </a:solidFill>
              </a:rPr>
              <a:t>Multiple Choice Questions (34)</a:t>
            </a:r>
          </a:p>
          <a:p>
            <a:pPr eaLnBrk="1" fontAlgn="auto" hangingPunct="1">
              <a:spcAft>
                <a:spcPts val="0"/>
              </a:spcAft>
              <a:buFont typeface="Wingdings 3" charset="2"/>
              <a:buChar char=""/>
              <a:defRPr/>
            </a:pPr>
            <a:r>
              <a:rPr lang="en-US" altLang="en-US" sz="2100" dirty="0" smtClean="0">
                <a:solidFill>
                  <a:srgbClr val="FF9933"/>
                </a:solidFill>
              </a:rPr>
              <a:t>NO SHORT ANSWER</a:t>
            </a:r>
          </a:p>
          <a:p>
            <a:pPr eaLnBrk="1" fontAlgn="auto" hangingPunct="1">
              <a:spcAft>
                <a:spcPts val="0"/>
              </a:spcAft>
              <a:buFont typeface="Wingdings 3" charset="2"/>
              <a:buChar char=""/>
              <a:defRPr/>
            </a:pPr>
            <a:r>
              <a:rPr lang="en-US" altLang="en-US" sz="2100" dirty="0" smtClean="0">
                <a:solidFill>
                  <a:srgbClr val="FF9933"/>
                </a:solidFill>
              </a:rPr>
              <a:t>May use dictionary</a:t>
            </a:r>
          </a:p>
          <a:p>
            <a:pPr marL="0" indent="0" eaLnBrk="1" fontAlgn="auto" hangingPunct="1">
              <a:spcAft>
                <a:spcPts val="0"/>
              </a:spcAft>
              <a:buFont typeface="Wingdings" panose="05000000000000000000" pitchFamily="2" charset="2"/>
              <a:buNone/>
              <a:defRPr/>
            </a:pPr>
            <a:endParaRPr lang="en-US" altLang="en-US" sz="2200" dirty="0">
              <a:solidFill>
                <a:srgbClr val="FFC000"/>
              </a:solidFill>
            </a:endParaRPr>
          </a:p>
          <a:p>
            <a:pPr marL="0" indent="0" eaLnBrk="1" fontAlgn="auto" hangingPunct="1">
              <a:spcAft>
                <a:spcPts val="0"/>
              </a:spcAft>
              <a:buFont typeface="Wingdings" panose="05000000000000000000" pitchFamily="2" charset="2"/>
              <a:buNone/>
              <a:defRPr/>
            </a:pPr>
            <a:r>
              <a:rPr lang="en-US" altLang="en-US" sz="2200" b="1" i="1" dirty="0" smtClean="0">
                <a:solidFill>
                  <a:srgbClr val="92D050"/>
                </a:solidFill>
              </a:rPr>
              <a:t>STAAR reading assessments will emphasize your ability to —</a:t>
            </a:r>
          </a:p>
          <a:p>
            <a:pPr marL="0" indent="0" eaLnBrk="1" fontAlgn="auto" hangingPunct="1">
              <a:spcAft>
                <a:spcPts val="0"/>
              </a:spcAft>
              <a:buFont typeface="Wingdings" panose="05000000000000000000" pitchFamily="2" charset="2"/>
              <a:buNone/>
              <a:defRPr/>
            </a:pPr>
            <a:r>
              <a:rPr lang="en-US" altLang="en-US" sz="2100" i="1" dirty="0" smtClean="0">
                <a:solidFill>
                  <a:srgbClr val="FF9933"/>
                </a:solidFill>
              </a:rPr>
              <a:t>    * make connections within and across </a:t>
            </a:r>
            <a:br>
              <a:rPr lang="en-US" altLang="en-US" sz="2100" i="1" dirty="0" smtClean="0">
                <a:solidFill>
                  <a:srgbClr val="FF9933"/>
                </a:solidFill>
              </a:rPr>
            </a:br>
            <a:r>
              <a:rPr lang="en-US" altLang="en-US" sz="2100" i="1" dirty="0" smtClean="0">
                <a:solidFill>
                  <a:srgbClr val="FF9933"/>
                </a:solidFill>
              </a:rPr>
              <a:t>      texts</a:t>
            </a:r>
          </a:p>
          <a:p>
            <a:pPr marL="0" indent="0" eaLnBrk="1" fontAlgn="auto" hangingPunct="1">
              <a:spcAft>
                <a:spcPts val="0"/>
              </a:spcAft>
              <a:buFont typeface="Wingdings" panose="05000000000000000000" pitchFamily="2" charset="2"/>
              <a:buNone/>
              <a:defRPr/>
            </a:pPr>
            <a:r>
              <a:rPr lang="en-US" altLang="en-US" sz="2100" i="1" dirty="0" smtClean="0">
                <a:solidFill>
                  <a:srgbClr val="FF9933"/>
                </a:solidFill>
              </a:rPr>
              <a:t>    * think critically/inferentially about </a:t>
            </a:r>
            <a:br>
              <a:rPr lang="en-US" altLang="en-US" sz="2100" i="1" dirty="0" smtClean="0">
                <a:solidFill>
                  <a:srgbClr val="FF9933"/>
                </a:solidFill>
              </a:rPr>
            </a:br>
            <a:r>
              <a:rPr lang="en-US" altLang="en-US" sz="2100" i="1" dirty="0" smtClean="0">
                <a:solidFill>
                  <a:srgbClr val="FF9933"/>
                </a:solidFill>
              </a:rPr>
              <a:t>      different types of texts</a:t>
            </a:r>
          </a:p>
          <a:p>
            <a:pPr marL="0" indent="0" eaLnBrk="1" fontAlgn="auto" hangingPunct="1">
              <a:spcAft>
                <a:spcPts val="0"/>
              </a:spcAft>
              <a:buFont typeface="Wingdings" panose="05000000000000000000" pitchFamily="2" charset="2"/>
              <a:buNone/>
              <a:defRPr/>
            </a:pPr>
            <a:r>
              <a:rPr lang="en-US" altLang="en-US" sz="2100" i="1" dirty="0" smtClean="0">
                <a:solidFill>
                  <a:srgbClr val="FF9933"/>
                </a:solidFill>
              </a:rPr>
              <a:t>    * understand how writer’s craft affects</a:t>
            </a:r>
            <a:br>
              <a:rPr lang="en-US" altLang="en-US" sz="2100" i="1" dirty="0" smtClean="0">
                <a:solidFill>
                  <a:srgbClr val="FF9933"/>
                </a:solidFill>
              </a:rPr>
            </a:br>
            <a:r>
              <a:rPr lang="en-US" altLang="en-US" sz="2100" i="1" dirty="0" smtClean="0">
                <a:solidFill>
                  <a:srgbClr val="FF9933"/>
                </a:solidFill>
              </a:rPr>
              <a:t>      meaning</a:t>
            </a:r>
          </a:p>
          <a:p>
            <a:pPr marL="0" indent="0" eaLnBrk="1" fontAlgn="auto" hangingPunct="1">
              <a:spcAft>
                <a:spcPts val="0"/>
              </a:spcAft>
              <a:buFont typeface="Wingdings" panose="05000000000000000000" pitchFamily="2" charset="2"/>
              <a:buNone/>
              <a:defRPr/>
            </a:pPr>
            <a:r>
              <a:rPr lang="en-US" altLang="en-US" sz="2100" i="1" dirty="0" smtClean="0">
                <a:solidFill>
                  <a:srgbClr val="FF9933"/>
                </a:solidFill>
              </a:rPr>
              <a:t>    * understand how to use text evidence to</a:t>
            </a:r>
            <a:br>
              <a:rPr lang="en-US" altLang="en-US" sz="2100" i="1" dirty="0" smtClean="0">
                <a:solidFill>
                  <a:srgbClr val="FF9933"/>
                </a:solidFill>
              </a:rPr>
            </a:br>
            <a:r>
              <a:rPr lang="en-US" altLang="en-US" sz="2100" i="1" dirty="0" smtClean="0">
                <a:solidFill>
                  <a:srgbClr val="FF9933"/>
                </a:solidFill>
              </a:rPr>
              <a:t>      confirm the validity of ideas.</a:t>
            </a:r>
          </a:p>
        </p:txBody>
      </p:sp>
      <p:sp>
        <p:nvSpPr>
          <p:cNvPr id="9220" name="TextBox 4"/>
          <p:cNvSpPr txBox="1">
            <a:spLocks noChangeArrowheads="1"/>
          </p:cNvSpPr>
          <p:nvPr/>
        </p:nvSpPr>
        <p:spPr bwMode="auto">
          <a:xfrm>
            <a:off x="5486400" y="1143000"/>
            <a:ext cx="3429000" cy="4308475"/>
          </a:xfrm>
          <a:prstGeom prst="rect">
            <a:avLst/>
          </a:prstGeom>
          <a:solidFill>
            <a:srgbClr val="FF9933"/>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spcBef>
                <a:spcPct val="0"/>
              </a:spcBef>
              <a:buClrTx/>
              <a:buSzTx/>
              <a:buFontTx/>
              <a:buNone/>
            </a:pPr>
            <a:r>
              <a:rPr lang="en-US" altLang="en-US" sz="2200" b="1" i="1" dirty="0">
                <a:solidFill>
                  <a:schemeClr val="bg1"/>
                </a:solidFill>
                <a:latin typeface="Arial" panose="020B0604020202020204" pitchFamily="34" charset="0"/>
              </a:rPr>
              <a:t>TYPES OF PASSAGES</a:t>
            </a:r>
          </a:p>
          <a:p>
            <a:pPr eaLnBrk="1" hangingPunct="1">
              <a:spcBef>
                <a:spcPct val="0"/>
              </a:spcBef>
              <a:buClrTx/>
              <a:buSzTx/>
              <a:buFontTx/>
              <a:buNone/>
            </a:pPr>
            <a:endParaRPr lang="en-US" altLang="en-US" dirty="0">
              <a:solidFill>
                <a:schemeClr val="bg1"/>
              </a:solidFill>
              <a:latin typeface="Arial" panose="020B0604020202020204" pitchFamily="34" charset="0"/>
            </a:endParaRPr>
          </a:p>
          <a:p>
            <a:pPr eaLnBrk="1" hangingPunct="1">
              <a:spcBef>
                <a:spcPct val="0"/>
              </a:spcBef>
              <a:buClrTx/>
              <a:buSzTx/>
              <a:buFontTx/>
              <a:buNone/>
            </a:pPr>
            <a:r>
              <a:rPr lang="en-US" altLang="en-US" b="1" dirty="0">
                <a:solidFill>
                  <a:schemeClr val="bg1"/>
                </a:solidFill>
                <a:latin typeface="Arial" panose="020B0604020202020204" pitchFamily="34" charset="0"/>
              </a:rPr>
              <a:t>LITERARY</a:t>
            </a:r>
          </a:p>
          <a:p>
            <a:pPr eaLnBrk="1" hangingPunct="1">
              <a:spcBef>
                <a:spcPct val="0"/>
              </a:spcBef>
              <a:buClrTx/>
              <a:buSzTx/>
              <a:buFontTx/>
              <a:buNone/>
            </a:pPr>
            <a:r>
              <a:rPr lang="en-US" altLang="en-US" dirty="0">
                <a:solidFill>
                  <a:schemeClr val="bg1"/>
                </a:solidFill>
                <a:latin typeface="Arial" panose="020B0604020202020204" pitchFamily="34" charset="0"/>
              </a:rPr>
              <a:t>    * Fiction</a:t>
            </a:r>
          </a:p>
          <a:p>
            <a:pPr eaLnBrk="1" hangingPunct="1">
              <a:spcBef>
                <a:spcPct val="0"/>
              </a:spcBef>
              <a:buClrTx/>
              <a:buSzTx/>
              <a:buFontTx/>
              <a:buNone/>
            </a:pPr>
            <a:r>
              <a:rPr lang="en-US" altLang="en-US" dirty="0">
                <a:solidFill>
                  <a:schemeClr val="bg1"/>
                </a:solidFill>
                <a:latin typeface="Arial" panose="020B0604020202020204" pitchFamily="34" charset="0"/>
              </a:rPr>
              <a:t>    * Literary Nonfiction</a:t>
            </a:r>
          </a:p>
          <a:p>
            <a:pPr eaLnBrk="1" hangingPunct="1">
              <a:spcBef>
                <a:spcPct val="0"/>
              </a:spcBef>
              <a:buClrTx/>
              <a:buSzTx/>
              <a:buFontTx/>
              <a:buNone/>
            </a:pPr>
            <a:r>
              <a:rPr lang="en-US" altLang="en-US" dirty="0">
                <a:solidFill>
                  <a:schemeClr val="bg1"/>
                </a:solidFill>
                <a:latin typeface="Arial" panose="020B0604020202020204" pitchFamily="34" charset="0"/>
              </a:rPr>
              <a:t>    * Poetry</a:t>
            </a:r>
          </a:p>
          <a:p>
            <a:pPr eaLnBrk="1" hangingPunct="1">
              <a:spcBef>
                <a:spcPct val="0"/>
              </a:spcBef>
              <a:buClrTx/>
              <a:buSzTx/>
              <a:buFontTx/>
              <a:buNone/>
            </a:pPr>
            <a:r>
              <a:rPr lang="en-US" altLang="en-US" dirty="0">
                <a:solidFill>
                  <a:schemeClr val="bg1"/>
                </a:solidFill>
                <a:latin typeface="Arial" panose="020B0604020202020204" pitchFamily="34" charset="0"/>
              </a:rPr>
              <a:t>    * Drama</a:t>
            </a:r>
          </a:p>
          <a:p>
            <a:pPr eaLnBrk="1" hangingPunct="1">
              <a:spcBef>
                <a:spcPct val="0"/>
              </a:spcBef>
              <a:buClrTx/>
              <a:buSzTx/>
              <a:buFontTx/>
              <a:buNone/>
            </a:pPr>
            <a:r>
              <a:rPr lang="en-US" altLang="en-US" dirty="0">
                <a:solidFill>
                  <a:schemeClr val="bg1"/>
                </a:solidFill>
                <a:latin typeface="Arial" panose="020B0604020202020204" pitchFamily="34" charset="0"/>
              </a:rPr>
              <a:t>    * Media Literacy (embedded)</a:t>
            </a:r>
          </a:p>
          <a:p>
            <a:pPr eaLnBrk="1" hangingPunct="1">
              <a:spcBef>
                <a:spcPct val="0"/>
              </a:spcBef>
              <a:buClrTx/>
              <a:buSzTx/>
              <a:buFontTx/>
              <a:buNone/>
            </a:pPr>
            <a:endParaRPr lang="en-US" altLang="en-US" dirty="0">
              <a:solidFill>
                <a:schemeClr val="bg1"/>
              </a:solidFill>
              <a:latin typeface="Arial" panose="020B0604020202020204" pitchFamily="34" charset="0"/>
            </a:endParaRPr>
          </a:p>
          <a:p>
            <a:pPr eaLnBrk="1" hangingPunct="1">
              <a:spcBef>
                <a:spcPct val="0"/>
              </a:spcBef>
              <a:buClrTx/>
              <a:buSzTx/>
              <a:buFontTx/>
              <a:buNone/>
            </a:pPr>
            <a:r>
              <a:rPr lang="en-US" altLang="en-US" b="1" dirty="0">
                <a:solidFill>
                  <a:schemeClr val="bg1"/>
                </a:solidFill>
                <a:latin typeface="Arial" panose="020B0604020202020204" pitchFamily="34" charset="0"/>
              </a:rPr>
              <a:t>INFORMATIONAL</a:t>
            </a:r>
          </a:p>
          <a:p>
            <a:pPr eaLnBrk="1" hangingPunct="1">
              <a:spcBef>
                <a:spcPct val="0"/>
              </a:spcBef>
              <a:buClrTx/>
              <a:buSzTx/>
              <a:buFontTx/>
              <a:buNone/>
            </a:pPr>
            <a:r>
              <a:rPr lang="en-US" altLang="en-US" dirty="0">
                <a:solidFill>
                  <a:schemeClr val="bg1"/>
                </a:solidFill>
                <a:latin typeface="Arial" panose="020B0604020202020204" pitchFamily="34" charset="0"/>
              </a:rPr>
              <a:t>    * Expository</a:t>
            </a:r>
          </a:p>
          <a:p>
            <a:pPr eaLnBrk="1" hangingPunct="1">
              <a:spcBef>
                <a:spcPct val="0"/>
              </a:spcBef>
              <a:buClrTx/>
              <a:buSzTx/>
              <a:buFontTx/>
              <a:buNone/>
            </a:pPr>
            <a:r>
              <a:rPr lang="en-US" altLang="en-US" dirty="0">
                <a:solidFill>
                  <a:schemeClr val="bg1"/>
                </a:solidFill>
                <a:latin typeface="Arial" panose="020B0604020202020204" pitchFamily="34" charset="0"/>
              </a:rPr>
              <a:t>    * Persuasive</a:t>
            </a:r>
          </a:p>
          <a:p>
            <a:pPr eaLnBrk="1" hangingPunct="1">
              <a:spcBef>
                <a:spcPct val="0"/>
              </a:spcBef>
              <a:buClrTx/>
              <a:buSzTx/>
              <a:buFontTx/>
              <a:buNone/>
            </a:pPr>
            <a:r>
              <a:rPr lang="en-US" altLang="en-US" dirty="0">
                <a:solidFill>
                  <a:schemeClr val="bg1"/>
                </a:solidFill>
                <a:latin typeface="Arial" panose="020B0604020202020204" pitchFamily="34" charset="0"/>
              </a:rPr>
              <a:t>    * Procedural (embedded)</a:t>
            </a:r>
          </a:p>
          <a:p>
            <a:pPr eaLnBrk="1" hangingPunct="1">
              <a:spcBef>
                <a:spcPct val="0"/>
              </a:spcBef>
              <a:buClrTx/>
              <a:buSzTx/>
              <a:buFontTx/>
              <a:buNone/>
            </a:pPr>
            <a:r>
              <a:rPr lang="en-US" altLang="en-US" dirty="0">
                <a:solidFill>
                  <a:schemeClr val="bg1"/>
                </a:solidFill>
                <a:latin typeface="Arial" panose="020B0604020202020204" pitchFamily="34" charset="0"/>
              </a:rPr>
              <a:t>    * Media Literacy (embedded)</a:t>
            </a:r>
          </a:p>
          <a:p>
            <a:pPr eaLnBrk="1" hangingPunct="1">
              <a:spcBef>
                <a:spcPct val="0"/>
              </a:spcBef>
              <a:buClrTx/>
              <a:buSzTx/>
              <a:buFontTx/>
              <a:buNone/>
            </a:pPr>
            <a:r>
              <a:rPr lang="en-US" altLang="en-US" dirty="0">
                <a:solidFill>
                  <a:srgbClr val="00B0F0"/>
                </a:solidFill>
                <a:latin typeface="Arial" panose="020B0604020202020204" pitchFamily="34" charset="0"/>
              </a:rPr>
              <a:t>    </a:t>
            </a:r>
          </a:p>
        </p:txBody>
      </p:sp>
      <p:pic>
        <p:nvPicPr>
          <p:cNvPr id="9221"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89538" y="5851525"/>
            <a:ext cx="94297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TextBox 6"/>
          <p:cNvSpPr txBox="1">
            <a:spLocks noChangeArrowheads="1"/>
          </p:cNvSpPr>
          <p:nvPr/>
        </p:nvSpPr>
        <p:spPr bwMode="auto">
          <a:xfrm>
            <a:off x="61325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4"/>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12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11138" y="304800"/>
            <a:ext cx="6348412" cy="609600"/>
          </a:xfrm>
        </p:spPr>
        <p:txBody>
          <a:bodyPr/>
          <a:lstStyle/>
          <a:p>
            <a:pPr eaLnBrk="1" hangingPunct="1"/>
            <a:r>
              <a:rPr lang="en-US" altLang="en-US" sz="3000" b="1" smtClean="0">
                <a:solidFill>
                  <a:srgbClr val="FF9933"/>
                </a:solidFill>
                <a:latin typeface="Arial" panose="020B0604020202020204" pitchFamily="34" charset="0"/>
              </a:rPr>
              <a:t>Reading Multiple Choice Tips</a:t>
            </a:r>
          </a:p>
        </p:txBody>
      </p:sp>
      <p:sp>
        <p:nvSpPr>
          <p:cNvPr id="6147" name="Rectangle 3"/>
          <p:cNvSpPr>
            <a:spLocks noGrp="1" noChangeArrowheads="1"/>
          </p:cNvSpPr>
          <p:nvPr>
            <p:ph idx="1"/>
          </p:nvPr>
        </p:nvSpPr>
        <p:spPr>
          <a:xfrm>
            <a:off x="441325" y="982663"/>
            <a:ext cx="7772400" cy="4800600"/>
          </a:xfrm>
        </p:spPr>
        <p:txBody>
          <a:bodyPr rtlCol="0">
            <a:normAutofit fontScale="70000" lnSpcReduction="20000"/>
          </a:bodyPr>
          <a:lstStyle/>
          <a:p>
            <a:pPr eaLnBrk="1" fontAlgn="auto" hangingPunct="1">
              <a:lnSpc>
                <a:spcPct val="80000"/>
              </a:lnSpc>
              <a:spcAft>
                <a:spcPts val="0"/>
              </a:spcAft>
              <a:buFont typeface="Wingdings" panose="05000000000000000000" pitchFamily="2" charset="2"/>
              <a:buNone/>
              <a:defRPr/>
            </a:pPr>
            <a:r>
              <a:rPr lang="en-US" altLang="en-US" sz="2000" b="1" u="sng" dirty="0" smtClean="0">
                <a:solidFill>
                  <a:srgbClr val="FF9933"/>
                </a:solidFill>
              </a:rPr>
              <a:t>BEFORE READING</a:t>
            </a:r>
          </a:p>
          <a:p>
            <a:pPr eaLnBrk="1" fontAlgn="auto" hangingPunct="1">
              <a:lnSpc>
                <a:spcPct val="120000"/>
              </a:lnSpc>
              <a:spcAft>
                <a:spcPts val="0"/>
              </a:spcAft>
              <a:buFont typeface="Wingdings 3" charset="2"/>
              <a:buChar char=""/>
              <a:defRPr/>
            </a:pPr>
            <a:r>
              <a:rPr lang="en-US" altLang="en-US" sz="2000" dirty="0" smtClean="0">
                <a:solidFill>
                  <a:srgbClr val="FF9933"/>
                </a:solidFill>
              </a:rPr>
              <a:t>Look over selection briefly </a:t>
            </a:r>
            <a:r>
              <a:rPr lang="en-US" altLang="en-US" sz="2000" dirty="0" smtClean="0">
                <a:solidFill>
                  <a:srgbClr val="92D050"/>
                </a:solidFill>
              </a:rPr>
              <a:t>to get an idea of what you’ll be reading.                                      This increases reading comprehension. </a:t>
            </a:r>
          </a:p>
          <a:p>
            <a:pPr eaLnBrk="1" fontAlgn="auto" hangingPunct="1">
              <a:lnSpc>
                <a:spcPct val="80000"/>
              </a:lnSpc>
              <a:spcAft>
                <a:spcPts val="0"/>
              </a:spcAft>
              <a:buFont typeface="Wingdings" panose="05000000000000000000" pitchFamily="2" charset="2"/>
              <a:buNone/>
              <a:defRPr/>
            </a:pPr>
            <a:endParaRPr lang="en-US" altLang="en-US" sz="2000" dirty="0" smtClean="0">
              <a:solidFill>
                <a:schemeClr val="tx1">
                  <a:lumMod val="75000"/>
                  <a:lumOff val="25000"/>
                </a:schemeClr>
              </a:solidFill>
            </a:endParaRPr>
          </a:p>
          <a:p>
            <a:pPr eaLnBrk="1" fontAlgn="auto" hangingPunct="1">
              <a:lnSpc>
                <a:spcPct val="80000"/>
              </a:lnSpc>
              <a:spcAft>
                <a:spcPts val="0"/>
              </a:spcAft>
              <a:buFont typeface="Wingdings" panose="05000000000000000000" pitchFamily="2" charset="2"/>
              <a:buNone/>
              <a:defRPr/>
            </a:pPr>
            <a:r>
              <a:rPr lang="en-US" altLang="en-US" sz="2000" b="1" u="sng" dirty="0" smtClean="0">
                <a:solidFill>
                  <a:srgbClr val="FF9933"/>
                </a:solidFill>
              </a:rPr>
              <a:t>DURING READING</a:t>
            </a:r>
          </a:p>
          <a:p>
            <a:pPr eaLnBrk="1" fontAlgn="auto" hangingPunct="1">
              <a:lnSpc>
                <a:spcPct val="120000"/>
              </a:lnSpc>
              <a:spcAft>
                <a:spcPts val="0"/>
              </a:spcAft>
              <a:buFont typeface="Wingdings 3" charset="2"/>
              <a:buChar char=""/>
              <a:defRPr/>
            </a:pPr>
            <a:r>
              <a:rPr lang="en-US" altLang="en-US" sz="2000" dirty="0" smtClean="0">
                <a:solidFill>
                  <a:srgbClr val="FF9933"/>
                </a:solidFill>
              </a:rPr>
              <a:t>Stay focused </a:t>
            </a:r>
            <a:r>
              <a:rPr lang="en-US" altLang="en-US" sz="2000" dirty="0" smtClean="0">
                <a:solidFill>
                  <a:srgbClr val="92D050"/>
                </a:solidFill>
              </a:rPr>
              <a:t>(take notes, underline, or highlight important words, people, places,          and events). You will not do well if you do not read all of the selections.</a:t>
            </a:r>
          </a:p>
          <a:p>
            <a:pPr eaLnBrk="1" fontAlgn="auto" hangingPunct="1">
              <a:lnSpc>
                <a:spcPct val="80000"/>
              </a:lnSpc>
              <a:spcAft>
                <a:spcPts val="0"/>
              </a:spcAft>
              <a:buFont typeface="Wingdings 3" charset="2"/>
              <a:buChar char=""/>
              <a:defRPr/>
            </a:pPr>
            <a:r>
              <a:rPr lang="en-US" altLang="en-US" sz="2000" dirty="0" smtClean="0">
                <a:solidFill>
                  <a:srgbClr val="FF9933"/>
                </a:solidFill>
              </a:rPr>
              <a:t>Make connections, infer, think. </a:t>
            </a:r>
            <a:endParaRPr lang="en-US" altLang="en-US" sz="2000" dirty="0" smtClean="0">
              <a:solidFill>
                <a:srgbClr val="92D050"/>
              </a:solidFill>
            </a:endParaRPr>
          </a:p>
          <a:p>
            <a:pPr eaLnBrk="1" fontAlgn="auto" hangingPunct="1">
              <a:lnSpc>
                <a:spcPct val="80000"/>
              </a:lnSpc>
              <a:spcAft>
                <a:spcPts val="0"/>
              </a:spcAft>
              <a:buFont typeface="Wingdings 3" charset="2"/>
              <a:buChar char=""/>
              <a:defRPr/>
            </a:pPr>
            <a:r>
              <a:rPr lang="en-US" altLang="en-US" sz="2000" i="1" dirty="0" smtClean="0">
                <a:solidFill>
                  <a:srgbClr val="FF9933"/>
                </a:solidFill>
              </a:rPr>
              <a:t>Read</a:t>
            </a:r>
            <a:r>
              <a:rPr lang="en-US" altLang="en-US" sz="2000" dirty="0" smtClean="0">
                <a:solidFill>
                  <a:srgbClr val="FF9933"/>
                </a:solidFill>
              </a:rPr>
              <a:t> the visuals.</a:t>
            </a:r>
          </a:p>
          <a:p>
            <a:pPr eaLnBrk="1" fontAlgn="auto" hangingPunct="1">
              <a:lnSpc>
                <a:spcPct val="80000"/>
              </a:lnSpc>
              <a:spcAft>
                <a:spcPts val="0"/>
              </a:spcAft>
              <a:buFont typeface="Wingdings" panose="05000000000000000000" pitchFamily="2" charset="2"/>
              <a:buNone/>
              <a:defRPr/>
            </a:pPr>
            <a:endParaRPr lang="en-US" altLang="en-US" sz="2000" dirty="0" smtClean="0">
              <a:solidFill>
                <a:schemeClr val="tx1">
                  <a:lumMod val="75000"/>
                  <a:lumOff val="25000"/>
                </a:schemeClr>
              </a:solidFill>
            </a:endParaRPr>
          </a:p>
          <a:p>
            <a:pPr eaLnBrk="1" fontAlgn="auto" hangingPunct="1">
              <a:lnSpc>
                <a:spcPct val="80000"/>
              </a:lnSpc>
              <a:spcAft>
                <a:spcPts val="0"/>
              </a:spcAft>
              <a:buFont typeface="Wingdings" panose="05000000000000000000" pitchFamily="2" charset="2"/>
              <a:buNone/>
              <a:defRPr/>
            </a:pPr>
            <a:r>
              <a:rPr lang="en-US" altLang="en-US" sz="2000" b="1" u="sng" dirty="0" smtClean="0">
                <a:solidFill>
                  <a:srgbClr val="FF9933"/>
                </a:solidFill>
              </a:rPr>
              <a:t>AFTER READING</a:t>
            </a:r>
          </a:p>
          <a:p>
            <a:pPr eaLnBrk="1" fontAlgn="auto" hangingPunct="1">
              <a:lnSpc>
                <a:spcPct val="80000"/>
              </a:lnSpc>
              <a:spcAft>
                <a:spcPts val="0"/>
              </a:spcAft>
              <a:buFont typeface="Wingdings 3" charset="2"/>
              <a:buChar char=""/>
              <a:defRPr/>
            </a:pPr>
            <a:r>
              <a:rPr lang="en-US" altLang="en-US" sz="2000" dirty="0" smtClean="0">
                <a:solidFill>
                  <a:srgbClr val="FF9933"/>
                </a:solidFill>
              </a:rPr>
              <a:t>Read questions carefully. Choose answers that</a:t>
            </a:r>
          </a:p>
          <a:p>
            <a:pPr eaLnBrk="1" fontAlgn="auto" hangingPunct="1">
              <a:lnSpc>
                <a:spcPct val="80000"/>
              </a:lnSpc>
              <a:spcAft>
                <a:spcPts val="0"/>
              </a:spcAft>
              <a:buFont typeface="Wingdings" panose="05000000000000000000" pitchFamily="2" charset="2"/>
              <a:buNone/>
              <a:defRPr/>
            </a:pPr>
            <a:r>
              <a:rPr lang="en-US" altLang="en-US" sz="2000" dirty="0" smtClean="0">
                <a:solidFill>
                  <a:srgbClr val="92D050"/>
                </a:solidFill>
              </a:rPr>
              <a:t>	</a:t>
            </a:r>
            <a:r>
              <a:rPr lang="en-US" altLang="en-US" sz="2000" dirty="0" smtClean="0">
                <a:solidFill>
                  <a:srgbClr val="92D050"/>
                </a:solidFill>
                <a:sym typeface="Wingdings" panose="05000000000000000000" pitchFamily="2" charset="2"/>
              </a:rPr>
              <a:t> respond to the question</a:t>
            </a:r>
          </a:p>
          <a:p>
            <a:pPr eaLnBrk="1" fontAlgn="auto" hangingPunct="1">
              <a:lnSpc>
                <a:spcPct val="80000"/>
              </a:lnSpc>
              <a:spcAft>
                <a:spcPts val="0"/>
              </a:spcAft>
              <a:buFont typeface="Wingdings" panose="05000000000000000000" pitchFamily="2" charset="2"/>
              <a:buNone/>
              <a:defRPr/>
            </a:pPr>
            <a:r>
              <a:rPr lang="en-US" altLang="en-US" sz="2000" dirty="0" smtClean="0">
                <a:solidFill>
                  <a:srgbClr val="92D050"/>
                </a:solidFill>
                <a:sym typeface="Wingdings" panose="05000000000000000000" pitchFamily="2" charset="2"/>
              </a:rPr>
              <a:t>	 are accurate</a:t>
            </a:r>
          </a:p>
          <a:p>
            <a:pPr eaLnBrk="1" fontAlgn="auto" hangingPunct="1">
              <a:lnSpc>
                <a:spcPct val="80000"/>
              </a:lnSpc>
              <a:spcAft>
                <a:spcPts val="0"/>
              </a:spcAft>
              <a:buFont typeface="Wingdings" panose="05000000000000000000" pitchFamily="2" charset="2"/>
              <a:buNone/>
              <a:defRPr/>
            </a:pPr>
            <a:r>
              <a:rPr lang="en-US" altLang="en-US" sz="2000" dirty="0" smtClean="0">
                <a:solidFill>
                  <a:srgbClr val="92D050"/>
                </a:solidFill>
                <a:sym typeface="Wingdings" panose="05000000000000000000" pitchFamily="2" charset="2"/>
              </a:rPr>
              <a:t>	 are supported by the passage (look back to confirm answers)</a:t>
            </a:r>
            <a:endParaRPr lang="en-US" altLang="en-US" sz="2000" dirty="0" smtClean="0">
              <a:solidFill>
                <a:srgbClr val="92D050"/>
              </a:solidFill>
            </a:endParaRPr>
          </a:p>
          <a:p>
            <a:pPr eaLnBrk="1" fontAlgn="auto" hangingPunct="1">
              <a:lnSpc>
                <a:spcPct val="120000"/>
              </a:lnSpc>
              <a:spcAft>
                <a:spcPts val="0"/>
              </a:spcAft>
              <a:buFont typeface="Wingdings 3" charset="2"/>
              <a:buChar char=""/>
              <a:defRPr/>
            </a:pPr>
            <a:r>
              <a:rPr lang="en-US" altLang="en-US" sz="2000" dirty="0" smtClean="0">
                <a:solidFill>
                  <a:srgbClr val="FF9933"/>
                </a:solidFill>
              </a:rPr>
              <a:t>Watch your </a:t>
            </a:r>
            <a:r>
              <a:rPr lang="en-US" altLang="en-US" sz="2000" dirty="0" err="1" smtClean="0">
                <a:solidFill>
                  <a:srgbClr val="FF9933"/>
                </a:solidFill>
              </a:rPr>
              <a:t>Scantron</a:t>
            </a:r>
            <a:r>
              <a:rPr lang="en-US" altLang="en-US" sz="2000" dirty="0" smtClean="0">
                <a:solidFill>
                  <a:srgbClr val="92D050"/>
                </a:solidFill>
              </a:rPr>
              <a:t> (if paper testing)--don’t bend or erase, and no stray marks.</a:t>
            </a:r>
          </a:p>
        </p:txBody>
      </p:sp>
      <p:sp>
        <p:nvSpPr>
          <p:cNvPr id="11268" name="TextBox 4"/>
          <p:cNvSpPr txBox="1">
            <a:spLocks noChangeArrowheads="1"/>
          </p:cNvSpPr>
          <p:nvPr/>
        </p:nvSpPr>
        <p:spPr bwMode="auto">
          <a:xfrm>
            <a:off x="6248400" y="3733800"/>
            <a:ext cx="304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endParaRPr lang="en-US" altLang="en-US">
              <a:solidFill>
                <a:schemeClr val="tx1"/>
              </a:solidFill>
              <a:latin typeface="Arial" panose="020B0604020202020204" pitchFamily="34" charset="0"/>
            </a:endParaRPr>
          </a:p>
        </p:txBody>
      </p:sp>
      <p:pic>
        <p:nvPicPr>
          <p:cNvPr id="11269"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147">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14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279400"/>
            <a:ext cx="6348413" cy="635000"/>
          </a:xfrm>
        </p:spPr>
        <p:txBody>
          <a:bodyPr rtlCol="0">
            <a:normAutofit fontScale="90000"/>
          </a:bodyPr>
          <a:lstStyle/>
          <a:p>
            <a:pPr eaLnBrk="1" fontAlgn="auto" hangingPunct="1">
              <a:spcAft>
                <a:spcPts val="0"/>
              </a:spcAft>
              <a:defRPr/>
            </a:pPr>
            <a:r>
              <a:rPr lang="en-US" altLang="en-US" b="1" dirty="0" smtClean="0">
                <a:solidFill>
                  <a:srgbClr val="92D050"/>
                </a:solidFill>
                <a:latin typeface="Arial" panose="020B0604020202020204" pitchFamily="34" charset="0"/>
              </a:rPr>
              <a:t>ESSAY INFO</a:t>
            </a:r>
            <a:endParaRPr lang="en-US" altLang="en-US" sz="3400" b="1" dirty="0" smtClean="0">
              <a:solidFill>
                <a:srgbClr val="92D050"/>
              </a:solidFill>
              <a:latin typeface="Arial" panose="020B0604020202020204" pitchFamily="34" charset="0"/>
            </a:endParaRPr>
          </a:p>
        </p:txBody>
      </p:sp>
      <p:sp>
        <p:nvSpPr>
          <p:cNvPr id="9219" name="Rectangle 3"/>
          <p:cNvSpPr>
            <a:spLocks noGrp="1" noChangeArrowheads="1"/>
          </p:cNvSpPr>
          <p:nvPr>
            <p:ph idx="1"/>
          </p:nvPr>
        </p:nvSpPr>
        <p:spPr>
          <a:xfrm>
            <a:off x="457200" y="1143000"/>
            <a:ext cx="7772400" cy="4800600"/>
          </a:xfrm>
        </p:spPr>
        <p:txBody>
          <a:bodyPr rtlCol="0">
            <a:normAutofit/>
          </a:bodyPr>
          <a:lstStyle/>
          <a:p>
            <a:pPr eaLnBrk="1" fontAlgn="auto" hangingPunct="1">
              <a:lnSpc>
                <a:spcPct val="80000"/>
              </a:lnSpc>
              <a:spcAft>
                <a:spcPts val="0"/>
              </a:spcAft>
              <a:buFont typeface="Wingdings" panose="05000000000000000000" pitchFamily="2" charset="2"/>
              <a:buNone/>
              <a:defRPr/>
            </a:pPr>
            <a:r>
              <a:rPr lang="en-US" sz="3200" b="1" dirty="0" smtClean="0">
                <a:solidFill>
                  <a:srgbClr val="FF9933"/>
                </a:solidFill>
              </a:rPr>
              <a:t>EXPOSITORY ESSAY</a:t>
            </a:r>
          </a:p>
          <a:p>
            <a:pPr eaLnBrk="1" fontAlgn="auto" hangingPunct="1">
              <a:lnSpc>
                <a:spcPct val="80000"/>
              </a:lnSpc>
              <a:spcAft>
                <a:spcPts val="0"/>
              </a:spcAft>
              <a:buFont typeface="Wingdings" panose="05000000000000000000" pitchFamily="2" charset="2"/>
              <a:buNone/>
              <a:defRPr/>
            </a:pPr>
            <a:endParaRPr lang="en-US" sz="2800" b="1" dirty="0" smtClean="0">
              <a:solidFill>
                <a:srgbClr val="CC3300"/>
              </a:solidFill>
            </a:endParaRPr>
          </a:p>
          <a:p>
            <a:pPr eaLnBrk="1" fontAlgn="auto" hangingPunct="1">
              <a:lnSpc>
                <a:spcPct val="80000"/>
              </a:lnSpc>
              <a:spcAft>
                <a:spcPts val="0"/>
              </a:spcAft>
              <a:buFont typeface="Wingdings 3" charset="2"/>
              <a:buChar char=""/>
              <a:defRPr/>
            </a:pPr>
            <a:r>
              <a:rPr lang="en-US" sz="2400" dirty="0" smtClean="0">
                <a:solidFill>
                  <a:srgbClr val="92D050"/>
                </a:solidFill>
              </a:rPr>
              <a:t>Prompts contain</a:t>
            </a:r>
          </a:p>
          <a:p>
            <a:pPr lvl="1" eaLnBrk="1" fontAlgn="auto" hangingPunct="1">
              <a:lnSpc>
                <a:spcPct val="80000"/>
              </a:lnSpc>
              <a:spcAft>
                <a:spcPts val="0"/>
              </a:spcAft>
              <a:buFont typeface="Wingdings 3" charset="2"/>
              <a:buChar char=""/>
              <a:defRPr/>
            </a:pPr>
            <a:r>
              <a:rPr lang="en-US" sz="2400" dirty="0" smtClean="0">
                <a:solidFill>
                  <a:srgbClr val="92D050"/>
                </a:solidFill>
              </a:rPr>
              <a:t>a quote or statement</a:t>
            </a:r>
          </a:p>
          <a:p>
            <a:pPr lvl="1" eaLnBrk="1" fontAlgn="auto" hangingPunct="1">
              <a:lnSpc>
                <a:spcPct val="80000"/>
              </a:lnSpc>
              <a:spcAft>
                <a:spcPts val="0"/>
              </a:spcAft>
              <a:buFont typeface="Wingdings 3" charset="2"/>
              <a:buChar char=""/>
              <a:defRPr/>
            </a:pPr>
            <a:r>
              <a:rPr lang="en-US" sz="2400" dirty="0" smtClean="0">
                <a:solidFill>
                  <a:srgbClr val="92D050"/>
                </a:solidFill>
              </a:rPr>
              <a:t>a statement to help you think</a:t>
            </a:r>
          </a:p>
          <a:p>
            <a:pPr lvl="1" eaLnBrk="1" fontAlgn="auto" hangingPunct="1">
              <a:lnSpc>
                <a:spcPct val="80000"/>
              </a:lnSpc>
              <a:spcAft>
                <a:spcPts val="0"/>
              </a:spcAft>
              <a:buFont typeface="Wingdings 3" charset="2"/>
              <a:buChar char=""/>
              <a:defRPr/>
            </a:pPr>
            <a:r>
              <a:rPr lang="en-US" sz="2400" dirty="0" smtClean="0">
                <a:solidFill>
                  <a:srgbClr val="92D050"/>
                </a:solidFill>
              </a:rPr>
              <a:t>a writing task that starts with “Write . . .” </a:t>
            </a:r>
          </a:p>
          <a:p>
            <a:pPr lvl="1" eaLnBrk="1" fontAlgn="auto" hangingPunct="1">
              <a:lnSpc>
                <a:spcPct val="80000"/>
              </a:lnSpc>
              <a:spcAft>
                <a:spcPts val="0"/>
              </a:spcAft>
              <a:buFont typeface="Wingdings 3" charset="2"/>
              <a:buChar char=""/>
              <a:defRPr/>
            </a:pPr>
            <a:r>
              <a:rPr lang="en-US" sz="2400" dirty="0" smtClean="0">
                <a:solidFill>
                  <a:srgbClr val="92D050"/>
                </a:solidFill>
              </a:rPr>
              <a:t>a “Be sure to . . .”</a:t>
            </a:r>
          </a:p>
          <a:p>
            <a:pPr marL="457200" lvl="1" indent="0" eaLnBrk="1" fontAlgn="auto" hangingPunct="1">
              <a:lnSpc>
                <a:spcPct val="80000"/>
              </a:lnSpc>
              <a:spcAft>
                <a:spcPts val="0"/>
              </a:spcAft>
              <a:buFont typeface="Wingdings" panose="05000000000000000000" pitchFamily="2" charset="2"/>
              <a:buNone/>
              <a:defRPr/>
            </a:pPr>
            <a:endParaRPr lang="en-US" sz="2400" dirty="0" smtClean="0">
              <a:solidFill>
                <a:schemeClr val="tx1">
                  <a:lumMod val="75000"/>
                  <a:lumOff val="25000"/>
                </a:schemeClr>
              </a:solidFill>
            </a:endParaRPr>
          </a:p>
          <a:p>
            <a:pPr eaLnBrk="1" fontAlgn="auto" hangingPunct="1">
              <a:lnSpc>
                <a:spcPct val="80000"/>
              </a:lnSpc>
              <a:spcAft>
                <a:spcPts val="0"/>
              </a:spcAft>
              <a:buFont typeface="Wingdings 3" charset="2"/>
              <a:buChar char=""/>
              <a:defRPr/>
            </a:pPr>
            <a:r>
              <a:rPr lang="en-US" sz="2400" dirty="0" smtClean="0">
                <a:solidFill>
                  <a:srgbClr val="92D050"/>
                </a:solidFill>
              </a:rPr>
              <a:t>Essays are 1 page (26 lines); 2 ½ pages to prewrite</a:t>
            </a:r>
          </a:p>
        </p:txBody>
      </p:sp>
      <p:sp>
        <p:nvSpPr>
          <p:cNvPr id="12292" name="Text Box 5"/>
          <p:cNvSpPr txBox="1">
            <a:spLocks noChangeArrowheads="1"/>
          </p:cNvSpPr>
          <p:nvPr/>
        </p:nvSpPr>
        <p:spPr bwMode="auto">
          <a:xfrm>
            <a:off x="5867400" y="2362200"/>
            <a:ext cx="2286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50000"/>
              </a:spcBef>
              <a:buClrTx/>
              <a:buSzTx/>
              <a:buFontTx/>
              <a:buNone/>
            </a:pPr>
            <a:r>
              <a:rPr lang="en-US" altLang="en-US" sz="2400" b="1" i="1" dirty="0">
                <a:solidFill>
                  <a:srgbClr val="FF9933"/>
                </a:solidFill>
                <a:latin typeface="Arial" panose="020B0604020202020204" pitchFamily="34" charset="0"/>
                <a:hlinkClick r:id="rId2" action="ppaction://hlinksldjump"/>
              </a:rPr>
              <a:t>Sample Prompt</a:t>
            </a:r>
            <a:endParaRPr lang="en-US" altLang="en-US" sz="2400" b="1" i="1" dirty="0">
              <a:solidFill>
                <a:srgbClr val="FF9933"/>
              </a:solidFill>
              <a:latin typeface="Arial" panose="020B0604020202020204" pitchFamily="34" charset="0"/>
            </a:endParaRPr>
          </a:p>
        </p:txBody>
      </p:sp>
      <p:pic>
        <p:nvPicPr>
          <p:cNvPr id="12293"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4"/>
              </a:rPr>
              <a:t>www.ELAConnections.com</a:t>
            </a:r>
            <a:r>
              <a:rPr lang="en-US" altLang="en-US" sz="1200">
                <a:solidFill>
                  <a:schemeClr val="tx1"/>
                </a:solidFill>
                <a:latin typeface="Arial" panose="020B0604020202020204" pitchFamily="34" charset="0"/>
              </a:rPr>
              <a:t> </a:t>
            </a:r>
          </a:p>
        </p:txBody>
      </p:sp>
    </p:spTree>
    <p:extLst>
      <p:ext uri="{BB962C8B-B14F-4D97-AF65-F5344CB8AC3E}">
        <p14:creationId xmlns:p14="http://schemas.microsoft.com/office/powerpoint/2010/main" val="2567162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28600" y="154456"/>
            <a:ext cx="6348413" cy="635000"/>
          </a:xfrm>
        </p:spPr>
        <p:txBody>
          <a:bodyPr rtlCol="0">
            <a:normAutofit fontScale="90000"/>
          </a:bodyPr>
          <a:lstStyle/>
          <a:p>
            <a:pPr eaLnBrk="1" fontAlgn="auto" hangingPunct="1">
              <a:spcAft>
                <a:spcPts val="0"/>
              </a:spcAft>
              <a:defRPr/>
            </a:pPr>
            <a:r>
              <a:rPr lang="en-US" altLang="en-US" b="1" dirty="0" smtClean="0">
                <a:solidFill>
                  <a:srgbClr val="92D050"/>
                </a:solidFill>
                <a:latin typeface="Arial" panose="020B0604020202020204" pitchFamily="34" charset="0"/>
              </a:rPr>
              <a:t>ESSAY INFO</a:t>
            </a:r>
            <a:endParaRPr lang="en-US" altLang="en-US" sz="3400" b="1" dirty="0" smtClean="0">
              <a:solidFill>
                <a:srgbClr val="92D050"/>
              </a:solidFill>
              <a:latin typeface="Arial" panose="020B0604020202020204" pitchFamily="34" charset="0"/>
            </a:endParaRPr>
          </a:p>
        </p:txBody>
      </p:sp>
      <p:sp>
        <p:nvSpPr>
          <p:cNvPr id="9219" name="Rectangle 3"/>
          <p:cNvSpPr>
            <a:spLocks noGrp="1" noChangeArrowheads="1"/>
          </p:cNvSpPr>
          <p:nvPr>
            <p:ph idx="1"/>
          </p:nvPr>
        </p:nvSpPr>
        <p:spPr>
          <a:xfrm>
            <a:off x="255069" y="889810"/>
            <a:ext cx="7162800" cy="5129989"/>
          </a:xfrm>
        </p:spPr>
        <p:txBody>
          <a:bodyPr rtlCol="0">
            <a:normAutofit lnSpcReduction="10000"/>
          </a:bodyPr>
          <a:lstStyle/>
          <a:p>
            <a:pPr eaLnBrk="1" fontAlgn="auto" hangingPunct="1">
              <a:lnSpc>
                <a:spcPct val="80000"/>
              </a:lnSpc>
              <a:spcAft>
                <a:spcPts val="0"/>
              </a:spcAft>
              <a:buFont typeface="Wingdings" panose="05000000000000000000" pitchFamily="2" charset="2"/>
              <a:buNone/>
              <a:defRPr/>
            </a:pPr>
            <a:r>
              <a:rPr lang="en-US" sz="2100" b="1" dirty="0" smtClean="0">
                <a:solidFill>
                  <a:srgbClr val="FF9933"/>
                </a:solidFill>
              </a:rPr>
              <a:t>EXPOSITORY ESSAY</a:t>
            </a:r>
          </a:p>
          <a:p>
            <a:pPr marL="457200" lvl="1" indent="0" eaLnBrk="1" fontAlgn="auto" hangingPunct="1">
              <a:lnSpc>
                <a:spcPct val="80000"/>
              </a:lnSpc>
              <a:spcAft>
                <a:spcPts val="0"/>
              </a:spcAft>
              <a:buNone/>
              <a:defRPr/>
            </a:pPr>
            <a:endParaRPr lang="en-US" sz="1700" dirty="0" smtClean="0">
              <a:solidFill>
                <a:srgbClr val="92D050"/>
              </a:solidFill>
            </a:endParaRPr>
          </a:p>
          <a:p>
            <a:pPr eaLnBrk="1" fontAlgn="auto" hangingPunct="1">
              <a:lnSpc>
                <a:spcPct val="80000"/>
              </a:lnSpc>
              <a:spcAft>
                <a:spcPts val="0"/>
              </a:spcAft>
              <a:buFont typeface="Wingdings 3" charset="2"/>
              <a:buChar char=""/>
              <a:defRPr/>
            </a:pPr>
            <a:r>
              <a:rPr lang="en-US" sz="1700" b="1" dirty="0" smtClean="0">
                <a:solidFill>
                  <a:srgbClr val="92D050"/>
                </a:solidFill>
              </a:rPr>
              <a:t>Graded on </a:t>
            </a:r>
            <a:r>
              <a:rPr lang="en-US" sz="1700" b="1" dirty="0" smtClean="0">
                <a:solidFill>
                  <a:srgbClr val="FF9933"/>
                </a:solidFill>
              </a:rPr>
              <a:t>(1) ORGANIZATION/PROGRESSION</a:t>
            </a:r>
            <a:r>
              <a:rPr lang="en-US" sz="1700" b="1" dirty="0" smtClean="0">
                <a:solidFill>
                  <a:srgbClr val="FFC000"/>
                </a:solidFill>
              </a:rPr>
              <a:t> </a:t>
            </a:r>
            <a:r>
              <a:rPr lang="en-US" sz="1700" b="1" dirty="0" smtClean="0">
                <a:solidFill>
                  <a:schemeClr val="tx1">
                    <a:lumMod val="75000"/>
                    <a:lumOff val="25000"/>
                  </a:schemeClr>
                </a:solidFill>
              </a:rPr>
              <a:t> </a:t>
            </a:r>
          </a:p>
          <a:p>
            <a:pPr lvl="2" eaLnBrk="1" fontAlgn="auto" hangingPunct="1">
              <a:lnSpc>
                <a:spcPct val="80000"/>
              </a:lnSpc>
              <a:spcAft>
                <a:spcPts val="0"/>
              </a:spcAft>
              <a:buFont typeface="Wingdings 3" charset="2"/>
              <a:buChar char=""/>
              <a:defRPr/>
            </a:pPr>
            <a:r>
              <a:rPr lang="en-US" sz="1500" dirty="0">
                <a:solidFill>
                  <a:srgbClr val="92D050"/>
                </a:solidFill>
              </a:rPr>
              <a:t>Essays must </a:t>
            </a:r>
            <a:r>
              <a:rPr lang="en-US" sz="1500" dirty="0">
                <a:solidFill>
                  <a:srgbClr val="FF9933"/>
                </a:solidFill>
              </a:rPr>
              <a:t>EXPLAIN what YOU THINK about the topic</a:t>
            </a:r>
            <a:r>
              <a:rPr lang="en-US" sz="1500" dirty="0">
                <a:solidFill>
                  <a:srgbClr val="92D050"/>
                </a:solidFill>
              </a:rPr>
              <a:t>. </a:t>
            </a:r>
          </a:p>
          <a:p>
            <a:pPr lvl="2" eaLnBrk="1" fontAlgn="auto" hangingPunct="1">
              <a:lnSpc>
                <a:spcPct val="80000"/>
              </a:lnSpc>
              <a:spcAft>
                <a:spcPts val="0"/>
              </a:spcAft>
              <a:buFont typeface="Wingdings 3" charset="2"/>
              <a:buChar char=""/>
              <a:defRPr/>
            </a:pPr>
            <a:r>
              <a:rPr lang="en-US" sz="1500" dirty="0" smtClean="0">
                <a:solidFill>
                  <a:srgbClr val="FF9933"/>
                </a:solidFill>
              </a:rPr>
              <a:t>The </a:t>
            </a:r>
            <a:r>
              <a:rPr lang="en-US" sz="1500" b="1" dirty="0" smtClean="0">
                <a:solidFill>
                  <a:srgbClr val="FF9933"/>
                </a:solidFill>
              </a:rPr>
              <a:t>organizing structure </a:t>
            </a:r>
            <a:r>
              <a:rPr lang="en-US" sz="1500" dirty="0" smtClean="0">
                <a:solidFill>
                  <a:srgbClr val="FF9933"/>
                </a:solidFill>
              </a:rPr>
              <a:t>of the response must “fit” the purpose for expository writing </a:t>
            </a:r>
            <a:r>
              <a:rPr lang="en-US" sz="1500" dirty="0" smtClean="0">
                <a:solidFill>
                  <a:srgbClr val="92D050"/>
                </a:solidFill>
              </a:rPr>
              <a:t>(e.g., cause/effect, compare/contrast, problem/solution, etc.). </a:t>
            </a:r>
          </a:p>
          <a:p>
            <a:pPr lvl="2" eaLnBrk="1" fontAlgn="auto" hangingPunct="1">
              <a:lnSpc>
                <a:spcPct val="80000"/>
              </a:lnSpc>
              <a:spcAft>
                <a:spcPts val="0"/>
              </a:spcAft>
              <a:buFont typeface="Wingdings 3" charset="2"/>
              <a:buChar char=""/>
              <a:defRPr/>
            </a:pPr>
            <a:r>
              <a:rPr lang="en-US" sz="1500" dirty="0" smtClean="0">
                <a:solidFill>
                  <a:srgbClr val="FF9933"/>
                </a:solidFill>
              </a:rPr>
              <a:t>The content of the response must be </a:t>
            </a:r>
            <a:r>
              <a:rPr lang="en-US" sz="1500" b="1" dirty="0" smtClean="0">
                <a:solidFill>
                  <a:srgbClr val="FF9933"/>
                </a:solidFill>
              </a:rPr>
              <a:t>focused on the central “charge” of the prompt </a:t>
            </a:r>
            <a:r>
              <a:rPr lang="en-US" sz="1500" dirty="0" smtClean="0">
                <a:solidFill>
                  <a:srgbClr val="92D050"/>
                </a:solidFill>
              </a:rPr>
              <a:t>(the “Write about” not the “Read” or “Think about”). The more narrow the focus, the better; </a:t>
            </a:r>
            <a:r>
              <a:rPr lang="en-US" sz="1500" dirty="0" smtClean="0">
                <a:solidFill>
                  <a:srgbClr val="FF9933"/>
                </a:solidFill>
              </a:rPr>
              <a:t>write “deep,” not “wide.” </a:t>
            </a:r>
          </a:p>
          <a:p>
            <a:pPr lvl="2" eaLnBrk="1" fontAlgn="auto" hangingPunct="1">
              <a:lnSpc>
                <a:spcPct val="120000"/>
              </a:lnSpc>
              <a:spcAft>
                <a:spcPts val="0"/>
              </a:spcAft>
              <a:buFont typeface="Wingdings 3" charset="2"/>
              <a:buChar char=""/>
              <a:defRPr/>
            </a:pPr>
            <a:r>
              <a:rPr lang="en-US" sz="1500" dirty="0" smtClean="0">
                <a:solidFill>
                  <a:srgbClr val="92D050"/>
                </a:solidFill>
              </a:rPr>
              <a:t>The essay must be </a:t>
            </a:r>
            <a:r>
              <a:rPr lang="en-US" sz="1500" dirty="0" smtClean="0">
                <a:solidFill>
                  <a:srgbClr val="FF9933"/>
                </a:solidFill>
              </a:rPr>
              <a:t>focused on an </a:t>
            </a:r>
            <a:r>
              <a:rPr lang="en-US" sz="1500" b="1" dirty="0" smtClean="0">
                <a:solidFill>
                  <a:srgbClr val="FF9933"/>
                </a:solidFill>
              </a:rPr>
              <a:t>explicit</a:t>
            </a:r>
            <a:r>
              <a:rPr lang="en-US" sz="1500" dirty="0" smtClean="0">
                <a:solidFill>
                  <a:srgbClr val="FF9933"/>
                </a:solidFill>
              </a:rPr>
              <a:t>, </a:t>
            </a:r>
            <a:r>
              <a:rPr lang="en-US" sz="1500" b="1" dirty="0" smtClean="0">
                <a:solidFill>
                  <a:srgbClr val="FF9933"/>
                </a:solidFill>
              </a:rPr>
              <a:t>specific</a:t>
            </a:r>
            <a:r>
              <a:rPr lang="en-US" sz="1500" dirty="0" smtClean="0">
                <a:solidFill>
                  <a:srgbClr val="FF9933"/>
                </a:solidFill>
              </a:rPr>
              <a:t> controlling idea (thesis) </a:t>
            </a:r>
            <a:r>
              <a:rPr lang="en-US" sz="1500" dirty="0" smtClean="0">
                <a:solidFill>
                  <a:srgbClr val="92D050"/>
                </a:solidFill>
              </a:rPr>
              <a:t>which represents your “take” on the topic. It must be a </a:t>
            </a:r>
            <a:r>
              <a:rPr lang="en-US" sz="1500" b="1" dirty="0" smtClean="0">
                <a:solidFill>
                  <a:srgbClr val="FF9933"/>
                </a:solidFill>
              </a:rPr>
              <a:t>direct statement</a:t>
            </a:r>
            <a:r>
              <a:rPr lang="en-US" sz="1500" dirty="0" smtClean="0">
                <a:solidFill>
                  <a:srgbClr val="FF9933"/>
                </a:solidFill>
              </a:rPr>
              <a:t> of what will be explained</a:t>
            </a:r>
            <a:r>
              <a:rPr lang="en-US" sz="1500" dirty="0" smtClean="0">
                <a:solidFill>
                  <a:srgbClr val="92D050"/>
                </a:solidFill>
              </a:rPr>
              <a:t> and must </a:t>
            </a:r>
            <a:r>
              <a:rPr lang="en-US" sz="1500" dirty="0" smtClean="0">
                <a:solidFill>
                  <a:srgbClr val="FF9933"/>
                </a:solidFill>
              </a:rPr>
              <a:t>give the reader a clear idea of the goal of the essay.</a:t>
            </a:r>
          </a:p>
          <a:p>
            <a:pPr lvl="2" eaLnBrk="1" fontAlgn="auto" hangingPunct="1">
              <a:lnSpc>
                <a:spcPct val="120000"/>
              </a:lnSpc>
              <a:spcAft>
                <a:spcPts val="0"/>
              </a:spcAft>
              <a:buFont typeface="Wingdings 3" charset="2"/>
              <a:buChar char=""/>
              <a:defRPr/>
            </a:pPr>
            <a:r>
              <a:rPr lang="en-US" sz="1500" dirty="0" smtClean="0">
                <a:solidFill>
                  <a:srgbClr val="FF9933"/>
                </a:solidFill>
              </a:rPr>
              <a:t>All sentences should contribute to the meaning and enhance understanding</a:t>
            </a:r>
            <a:r>
              <a:rPr lang="en-US" sz="1500" dirty="0" smtClean="0">
                <a:solidFill>
                  <a:srgbClr val="92D050"/>
                </a:solidFill>
              </a:rPr>
              <a:t>. Use </a:t>
            </a:r>
            <a:r>
              <a:rPr lang="en-US" sz="1500" dirty="0" smtClean="0">
                <a:solidFill>
                  <a:srgbClr val="FF9933"/>
                </a:solidFill>
              </a:rPr>
              <a:t>meaningful transitions </a:t>
            </a:r>
            <a:r>
              <a:rPr lang="en-US" sz="1500" dirty="0" smtClean="0">
                <a:solidFill>
                  <a:srgbClr val="92D050"/>
                </a:solidFill>
              </a:rPr>
              <a:t>to clarify relationships between sentences, paragraphs, and ideas. </a:t>
            </a:r>
            <a:r>
              <a:rPr lang="en-US" sz="1500" dirty="0" smtClean="0">
                <a:solidFill>
                  <a:srgbClr val="FF9933"/>
                </a:solidFill>
              </a:rPr>
              <a:t>Everything must flow and connect.</a:t>
            </a:r>
          </a:p>
          <a:p>
            <a:pPr lvl="2" eaLnBrk="1" fontAlgn="auto" hangingPunct="1">
              <a:lnSpc>
                <a:spcPct val="120000"/>
              </a:lnSpc>
              <a:spcAft>
                <a:spcPts val="0"/>
              </a:spcAft>
              <a:buFont typeface="Wingdings 3" charset="2"/>
              <a:buChar char=""/>
              <a:defRPr/>
            </a:pPr>
            <a:endParaRPr lang="en-US" sz="1500" dirty="0" smtClean="0">
              <a:solidFill>
                <a:srgbClr val="92D050"/>
              </a:solidFill>
            </a:endParaRPr>
          </a:p>
          <a:p>
            <a:pPr lvl="2" eaLnBrk="1" fontAlgn="auto" hangingPunct="1">
              <a:lnSpc>
                <a:spcPct val="120000"/>
              </a:lnSpc>
              <a:spcAft>
                <a:spcPts val="0"/>
              </a:spcAft>
              <a:buFont typeface="Wingdings 3" charset="2"/>
              <a:buChar char=""/>
              <a:defRPr/>
            </a:pPr>
            <a:endParaRPr lang="en-US" sz="1500" dirty="0" smtClean="0">
              <a:solidFill>
                <a:srgbClr val="92D050"/>
              </a:solidFill>
            </a:endParaRPr>
          </a:p>
        </p:txBody>
      </p:sp>
      <p:pic>
        <p:nvPicPr>
          <p:cNvPr id="12293"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279400"/>
            <a:ext cx="6348413" cy="635000"/>
          </a:xfrm>
        </p:spPr>
        <p:txBody>
          <a:bodyPr rtlCol="0">
            <a:normAutofit fontScale="90000"/>
          </a:bodyPr>
          <a:lstStyle/>
          <a:p>
            <a:pPr eaLnBrk="1" fontAlgn="auto" hangingPunct="1">
              <a:spcAft>
                <a:spcPts val="0"/>
              </a:spcAft>
              <a:defRPr/>
            </a:pPr>
            <a:r>
              <a:rPr lang="en-US" altLang="en-US" b="1" dirty="0" smtClean="0">
                <a:solidFill>
                  <a:srgbClr val="92D050"/>
                </a:solidFill>
                <a:latin typeface="Arial" panose="020B0604020202020204" pitchFamily="34" charset="0"/>
              </a:rPr>
              <a:t>ESSAY INFO</a:t>
            </a:r>
            <a:endParaRPr lang="en-US" altLang="en-US" sz="3400" b="1" dirty="0" smtClean="0">
              <a:solidFill>
                <a:srgbClr val="92D050"/>
              </a:solidFill>
              <a:latin typeface="Arial" panose="020B0604020202020204" pitchFamily="34" charset="0"/>
            </a:endParaRPr>
          </a:p>
        </p:txBody>
      </p:sp>
      <p:sp>
        <p:nvSpPr>
          <p:cNvPr id="9219" name="Rectangle 3"/>
          <p:cNvSpPr>
            <a:spLocks noGrp="1" noChangeArrowheads="1"/>
          </p:cNvSpPr>
          <p:nvPr>
            <p:ph idx="1"/>
          </p:nvPr>
        </p:nvSpPr>
        <p:spPr>
          <a:xfrm>
            <a:off x="441325" y="1048519"/>
            <a:ext cx="7162800" cy="4800600"/>
          </a:xfrm>
        </p:spPr>
        <p:txBody>
          <a:bodyPr rtlCol="0">
            <a:normAutofit/>
          </a:bodyPr>
          <a:lstStyle/>
          <a:p>
            <a:pPr eaLnBrk="1" fontAlgn="auto" hangingPunct="1">
              <a:lnSpc>
                <a:spcPct val="80000"/>
              </a:lnSpc>
              <a:spcAft>
                <a:spcPts val="0"/>
              </a:spcAft>
              <a:buFont typeface="Wingdings" panose="05000000000000000000" pitchFamily="2" charset="2"/>
              <a:buNone/>
              <a:defRPr/>
            </a:pPr>
            <a:r>
              <a:rPr lang="en-US" sz="2100" b="1" dirty="0" smtClean="0">
                <a:solidFill>
                  <a:srgbClr val="FF9933"/>
                </a:solidFill>
              </a:rPr>
              <a:t>EXPOSITORY ESSAY</a:t>
            </a:r>
          </a:p>
          <a:p>
            <a:pPr marL="457200" lvl="1" indent="0" eaLnBrk="1" fontAlgn="auto" hangingPunct="1">
              <a:lnSpc>
                <a:spcPct val="80000"/>
              </a:lnSpc>
              <a:spcAft>
                <a:spcPts val="0"/>
              </a:spcAft>
              <a:buNone/>
              <a:defRPr/>
            </a:pPr>
            <a:endParaRPr lang="en-US" sz="1700" dirty="0" smtClean="0">
              <a:solidFill>
                <a:srgbClr val="92D050"/>
              </a:solidFill>
            </a:endParaRPr>
          </a:p>
          <a:p>
            <a:pPr eaLnBrk="1" fontAlgn="auto" hangingPunct="1">
              <a:lnSpc>
                <a:spcPct val="80000"/>
              </a:lnSpc>
              <a:spcAft>
                <a:spcPts val="0"/>
              </a:spcAft>
              <a:buFont typeface="Wingdings 3" charset="2"/>
              <a:buChar char=""/>
              <a:defRPr/>
            </a:pPr>
            <a:r>
              <a:rPr lang="en-US" sz="1700" b="1" dirty="0" smtClean="0">
                <a:solidFill>
                  <a:srgbClr val="92D050"/>
                </a:solidFill>
              </a:rPr>
              <a:t>Graded </a:t>
            </a:r>
            <a:r>
              <a:rPr lang="en-US" sz="1700" b="1" dirty="0">
                <a:solidFill>
                  <a:srgbClr val="92D050"/>
                </a:solidFill>
              </a:rPr>
              <a:t>on </a:t>
            </a:r>
            <a:r>
              <a:rPr lang="en-US" sz="1700" b="1" dirty="0" smtClean="0">
                <a:solidFill>
                  <a:srgbClr val="FF9933"/>
                </a:solidFill>
              </a:rPr>
              <a:t>(</a:t>
            </a:r>
            <a:r>
              <a:rPr lang="en-US" sz="1700" b="1" dirty="0">
                <a:solidFill>
                  <a:srgbClr val="FF9933"/>
                </a:solidFill>
              </a:rPr>
              <a:t>2</a:t>
            </a:r>
            <a:r>
              <a:rPr lang="en-US" sz="1700" b="1" dirty="0" smtClean="0">
                <a:solidFill>
                  <a:srgbClr val="FF9933"/>
                </a:solidFill>
              </a:rPr>
              <a:t>) DEVELOPMENT OF IDEAS</a:t>
            </a:r>
          </a:p>
          <a:p>
            <a:pPr lvl="1" eaLnBrk="1" fontAlgn="auto" hangingPunct="1">
              <a:lnSpc>
                <a:spcPct val="80000"/>
              </a:lnSpc>
              <a:spcAft>
                <a:spcPts val="0"/>
              </a:spcAft>
              <a:buFont typeface="Wingdings 3" charset="2"/>
              <a:buChar char=""/>
              <a:defRPr/>
            </a:pPr>
            <a:r>
              <a:rPr lang="en-US" sz="1700" dirty="0" smtClean="0">
                <a:solidFill>
                  <a:srgbClr val="92D050"/>
                </a:solidFill>
              </a:rPr>
              <a:t>The best development is </a:t>
            </a:r>
            <a:r>
              <a:rPr lang="en-US" sz="1700" dirty="0" smtClean="0">
                <a:solidFill>
                  <a:srgbClr val="FF9933"/>
                </a:solidFill>
              </a:rPr>
              <a:t>real</a:t>
            </a:r>
            <a:r>
              <a:rPr lang="en-US" sz="1700" dirty="0" smtClean="0">
                <a:solidFill>
                  <a:srgbClr val="92D050"/>
                </a:solidFill>
              </a:rPr>
              <a:t>, </a:t>
            </a:r>
            <a:r>
              <a:rPr lang="en-US" sz="1700" dirty="0" smtClean="0">
                <a:solidFill>
                  <a:srgbClr val="FF9933"/>
                </a:solidFill>
              </a:rPr>
              <a:t>based on your own experiences and thinking</a:t>
            </a:r>
            <a:r>
              <a:rPr lang="en-US" sz="1700" dirty="0" smtClean="0">
                <a:solidFill>
                  <a:srgbClr val="92D050"/>
                </a:solidFill>
              </a:rPr>
              <a:t> about the world using </a:t>
            </a:r>
            <a:r>
              <a:rPr lang="en-US" sz="1700" dirty="0" smtClean="0">
                <a:solidFill>
                  <a:srgbClr val="FF9933"/>
                </a:solidFill>
              </a:rPr>
              <a:t>specific, well-chosen details</a:t>
            </a:r>
            <a:r>
              <a:rPr lang="en-US" sz="1700" dirty="0" smtClean="0">
                <a:solidFill>
                  <a:srgbClr val="92D050"/>
                </a:solidFill>
              </a:rPr>
              <a:t>.</a:t>
            </a:r>
          </a:p>
          <a:p>
            <a:pPr lvl="1" eaLnBrk="1" fontAlgn="auto" hangingPunct="1">
              <a:lnSpc>
                <a:spcPct val="80000"/>
              </a:lnSpc>
              <a:spcAft>
                <a:spcPts val="0"/>
              </a:spcAft>
              <a:buFont typeface="Wingdings 3" charset="2"/>
              <a:buChar char=""/>
              <a:defRPr/>
            </a:pPr>
            <a:r>
              <a:rPr lang="en-US" sz="1700" dirty="0" smtClean="0">
                <a:solidFill>
                  <a:srgbClr val="FF9933"/>
                </a:solidFill>
              </a:rPr>
              <a:t>Each sentence must be connected to the previous sentence </a:t>
            </a:r>
            <a:r>
              <a:rPr lang="en-US" sz="1700" dirty="0" smtClean="0">
                <a:solidFill>
                  <a:srgbClr val="92D050"/>
                </a:solidFill>
              </a:rPr>
              <a:t>to build meaning. Each idea is enriched/enhanced by what comes before it. </a:t>
            </a:r>
          </a:p>
          <a:p>
            <a:pPr lvl="1" eaLnBrk="1" fontAlgn="auto" hangingPunct="1">
              <a:lnSpc>
                <a:spcPct val="80000"/>
              </a:lnSpc>
              <a:spcAft>
                <a:spcPts val="0"/>
              </a:spcAft>
              <a:buFont typeface="Wingdings 3" charset="2"/>
              <a:buChar char=""/>
              <a:defRPr/>
            </a:pPr>
            <a:r>
              <a:rPr lang="en-US" sz="1700" dirty="0">
                <a:solidFill>
                  <a:srgbClr val="FF9933"/>
                </a:solidFill>
              </a:rPr>
              <a:t>Meaningful transitions </a:t>
            </a:r>
            <a:r>
              <a:rPr lang="en-US" sz="1700" dirty="0">
                <a:solidFill>
                  <a:srgbClr val="92D050"/>
                </a:solidFill>
              </a:rPr>
              <a:t>are a must; avoid </a:t>
            </a:r>
            <a:r>
              <a:rPr lang="en-US" sz="1700" dirty="0" smtClean="0">
                <a:solidFill>
                  <a:srgbClr val="92D050"/>
                </a:solidFill>
              </a:rPr>
              <a:t>mechanical transitions </a:t>
            </a:r>
            <a:r>
              <a:rPr lang="en-US" sz="1700" dirty="0">
                <a:solidFill>
                  <a:srgbClr val="92D050"/>
                </a:solidFill>
              </a:rPr>
              <a:t>(first, next, then</a:t>
            </a:r>
            <a:r>
              <a:rPr lang="en-US" sz="1700" dirty="0" smtClean="0">
                <a:solidFill>
                  <a:srgbClr val="92D050"/>
                </a:solidFill>
              </a:rPr>
              <a:t>).</a:t>
            </a:r>
          </a:p>
          <a:p>
            <a:pPr lvl="1" eaLnBrk="1" fontAlgn="auto" hangingPunct="1">
              <a:lnSpc>
                <a:spcPct val="80000"/>
              </a:lnSpc>
              <a:spcAft>
                <a:spcPts val="0"/>
              </a:spcAft>
              <a:buFont typeface="Wingdings 3" charset="2"/>
              <a:buChar char=""/>
              <a:defRPr/>
            </a:pPr>
            <a:r>
              <a:rPr lang="en-US" sz="1700" dirty="0" smtClean="0">
                <a:solidFill>
                  <a:srgbClr val="FF9933"/>
                </a:solidFill>
              </a:rPr>
              <a:t>Unconnected ideas = superficial development</a:t>
            </a:r>
            <a:r>
              <a:rPr lang="en-US" sz="1700" dirty="0" smtClean="0">
                <a:solidFill>
                  <a:srgbClr val="92D050"/>
                </a:solidFill>
              </a:rPr>
              <a:t>;                                                             </a:t>
            </a:r>
            <a:r>
              <a:rPr lang="en-US" sz="1700" dirty="0" smtClean="0">
                <a:solidFill>
                  <a:srgbClr val="FF9933"/>
                </a:solidFill>
              </a:rPr>
              <a:t>superficial development = basic writing </a:t>
            </a:r>
            <a:r>
              <a:rPr lang="en-US" sz="1700" dirty="0" smtClean="0">
                <a:solidFill>
                  <a:srgbClr val="92D050"/>
                </a:solidFill>
              </a:rPr>
              <a:t>(not satisfactory or accomplished)</a:t>
            </a:r>
          </a:p>
          <a:p>
            <a:pPr lvl="1" eaLnBrk="1" fontAlgn="auto" hangingPunct="1">
              <a:lnSpc>
                <a:spcPct val="80000"/>
              </a:lnSpc>
              <a:spcAft>
                <a:spcPts val="0"/>
              </a:spcAft>
              <a:buFont typeface="Wingdings 3" charset="2"/>
              <a:buChar char=""/>
              <a:defRPr/>
            </a:pPr>
            <a:r>
              <a:rPr lang="en-US" sz="1700" dirty="0" smtClean="0">
                <a:solidFill>
                  <a:srgbClr val="FF9933"/>
                </a:solidFill>
              </a:rPr>
              <a:t>The more original and individualistic the writing, the more engaging</a:t>
            </a:r>
            <a:r>
              <a:rPr lang="en-US" sz="1700" dirty="0" smtClean="0">
                <a:solidFill>
                  <a:srgbClr val="92D050"/>
                </a:solidFill>
              </a:rPr>
              <a:t>. Avoid formulaic writing and the inclusion of ideas that are too complicated, abstract, philosophical, or overly erudite for your writing skills. </a:t>
            </a:r>
            <a:r>
              <a:rPr lang="en-US" sz="1700" dirty="0" smtClean="0">
                <a:solidFill>
                  <a:srgbClr val="FF9933"/>
                </a:solidFill>
              </a:rPr>
              <a:t>Write what you know!</a:t>
            </a:r>
          </a:p>
        </p:txBody>
      </p:sp>
      <p:pic>
        <p:nvPicPr>
          <p:cNvPr id="12293"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extLst>
      <p:ext uri="{BB962C8B-B14F-4D97-AF65-F5344CB8AC3E}">
        <p14:creationId xmlns:p14="http://schemas.microsoft.com/office/powerpoint/2010/main" val="2288284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04800" y="279400"/>
            <a:ext cx="6348413" cy="635000"/>
          </a:xfrm>
        </p:spPr>
        <p:txBody>
          <a:bodyPr rtlCol="0">
            <a:normAutofit fontScale="90000"/>
          </a:bodyPr>
          <a:lstStyle/>
          <a:p>
            <a:pPr eaLnBrk="1" fontAlgn="auto" hangingPunct="1">
              <a:spcAft>
                <a:spcPts val="0"/>
              </a:spcAft>
              <a:defRPr/>
            </a:pPr>
            <a:r>
              <a:rPr lang="en-US" altLang="en-US" b="1" dirty="0" smtClean="0">
                <a:solidFill>
                  <a:srgbClr val="92D050"/>
                </a:solidFill>
                <a:latin typeface="Arial" panose="020B0604020202020204" pitchFamily="34" charset="0"/>
              </a:rPr>
              <a:t>ESSAY INFO</a:t>
            </a:r>
            <a:endParaRPr lang="en-US" altLang="en-US" sz="3400" b="1" dirty="0" smtClean="0">
              <a:solidFill>
                <a:srgbClr val="92D050"/>
              </a:solidFill>
              <a:latin typeface="Arial" panose="020B0604020202020204" pitchFamily="34" charset="0"/>
            </a:endParaRPr>
          </a:p>
        </p:txBody>
      </p:sp>
      <p:sp>
        <p:nvSpPr>
          <p:cNvPr id="9219" name="Rectangle 3"/>
          <p:cNvSpPr>
            <a:spLocks noGrp="1" noChangeArrowheads="1"/>
          </p:cNvSpPr>
          <p:nvPr>
            <p:ph idx="1"/>
          </p:nvPr>
        </p:nvSpPr>
        <p:spPr>
          <a:xfrm>
            <a:off x="457200" y="1143000"/>
            <a:ext cx="7315200" cy="4800600"/>
          </a:xfrm>
        </p:spPr>
        <p:txBody>
          <a:bodyPr rtlCol="0">
            <a:normAutofit fontScale="92500" lnSpcReduction="10000"/>
          </a:bodyPr>
          <a:lstStyle/>
          <a:p>
            <a:pPr eaLnBrk="1" fontAlgn="auto" hangingPunct="1">
              <a:lnSpc>
                <a:spcPct val="80000"/>
              </a:lnSpc>
              <a:spcAft>
                <a:spcPts val="0"/>
              </a:spcAft>
              <a:buFont typeface="Wingdings" panose="05000000000000000000" pitchFamily="2" charset="2"/>
              <a:buNone/>
              <a:defRPr/>
            </a:pPr>
            <a:r>
              <a:rPr lang="en-US" sz="2100" b="1" dirty="0" smtClean="0">
                <a:solidFill>
                  <a:srgbClr val="FF9933"/>
                </a:solidFill>
              </a:rPr>
              <a:t>EXPOSITORY ESSAY</a:t>
            </a:r>
          </a:p>
          <a:p>
            <a:pPr marL="457200" lvl="1" indent="0" eaLnBrk="1" fontAlgn="auto" hangingPunct="1">
              <a:lnSpc>
                <a:spcPct val="80000"/>
              </a:lnSpc>
              <a:spcAft>
                <a:spcPts val="0"/>
              </a:spcAft>
              <a:buNone/>
              <a:defRPr/>
            </a:pPr>
            <a:endParaRPr lang="en-US" sz="1700" dirty="0" smtClean="0">
              <a:solidFill>
                <a:srgbClr val="92D050"/>
              </a:solidFill>
            </a:endParaRPr>
          </a:p>
          <a:p>
            <a:pPr eaLnBrk="1" fontAlgn="auto" hangingPunct="1">
              <a:lnSpc>
                <a:spcPct val="80000"/>
              </a:lnSpc>
              <a:spcAft>
                <a:spcPts val="0"/>
              </a:spcAft>
              <a:buFont typeface="Wingdings 3" charset="2"/>
              <a:buChar char=""/>
              <a:defRPr/>
            </a:pPr>
            <a:r>
              <a:rPr lang="en-US" sz="1700" b="1" dirty="0" smtClean="0">
                <a:solidFill>
                  <a:srgbClr val="92D050"/>
                </a:solidFill>
              </a:rPr>
              <a:t>Graded </a:t>
            </a:r>
            <a:r>
              <a:rPr lang="en-US" sz="1700" b="1" dirty="0">
                <a:solidFill>
                  <a:srgbClr val="92D050"/>
                </a:solidFill>
              </a:rPr>
              <a:t>on </a:t>
            </a:r>
            <a:r>
              <a:rPr lang="en-US" sz="1700" b="1" dirty="0" smtClean="0">
                <a:solidFill>
                  <a:srgbClr val="FF9933"/>
                </a:solidFill>
              </a:rPr>
              <a:t>(3) USE OF LANGUAGE AND CONVENTIONS</a:t>
            </a:r>
          </a:p>
          <a:p>
            <a:pPr lvl="1" eaLnBrk="1" fontAlgn="auto" hangingPunct="1">
              <a:lnSpc>
                <a:spcPct val="80000"/>
              </a:lnSpc>
              <a:spcAft>
                <a:spcPts val="0"/>
              </a:spcAft>
              <a:buFont typeface="Wingdings 3" charset="2"/>
              <a:buChar char=""/>
              <a:defRPr/>
            </a:pPr>
            <a:r>
              <a:rPr lang="en-US" sz="1800" dirty="0" smtClean="0">
                <a:solidFill>
                  <a:srgbClr val="92D050"/>
                </a:solidFill>
              </a:rPr>
              <a:t>Words must </a:t>
            </a:r>
            <a:r>
              <a:rPr lang="en-US" sz="1800" dirty="0" smtClean="0">
                <a:solidFill>
                  <a:srgbClr val="FF9933"/>
                </a:solidFill>
              </a:rPr>
              <a:t>fit the purpose </a:t>
            </a:r>
            <a:r>
              <a:rPr lang="en-US" sz="1800" dirty="0" smtClean="0">
                <a:solidFill>
                  <a:srgbClr val="92D050"/>
                </a:solidFill>
              </a:rPr>
              <a:t>and </a:t>
            </a:r>
            <a:r>
              <a:rPr lang="en-US" sz="1800" dirty="0" smtClean="0">
                <a:solidFill>
                  <a:srgbClr val="FF9933"/>
                </a:solidFill>
              </a:rPr>
              <a:t>establish an appropriate tone</a:t>
            </a:r>
            <a:r>
              <a:rPr lang="en-US" sz="1800" dirty="0" smtClean="0">
                <a:solidFill>
                  <a:srgbClr val="92D050"/>
                </a:solidFill>
              </a:rPr>
              <a:t>.</a:t>
            </a:r>
          </a:p>
          <a:p>
            <a:pPr lvl="1" eaLnBrk="1" fontAlgn="auto" hangingPunct="1">
              <a:lnSpc>
                <a:spcPct val="80000"/>
              </a:lnSpc>
              <a:spcAft>
                <a:spcPts val="0"/>
              </a:spcAft>
              <a:buFont typeface="Wingdings 3" charset="2"/>
              <a:buChar char=""/>
              <a:defRPr/>
            </a:pPr>
            <a:r>
              <a:rPr lang="en-US" sz="1800" dirty="0">
                <a:solidFill>
                  <a:srgbClr val="92D050"/>
                </a:solidFill>
              </a:rPr>
              <a:t>E</a:t>
            </a:r>
            <a:r>
              <a:rPr lang="en-US" sz="1800" dirty="0" smtClean="0">
                <a:solidFill>
                  <a:srgbClr val="92D050"/>
                </a:solidFill>
              </a:rPr>
              <a:t>ffective word choice makes the writing more </a:t>
            </a:r>
            <a:r>
              <a:rPr lang="en-US" sz="1800" dirty="0" smtClean="0">
                <a:solidFill>
                  <a:srgbClr val="FF9933"/>
                </a:solidFill>
              </a:rPr>
              <a:t>clear</a:t>
            </a:r>
            <a:r>
              <a:rPr lang="en-US" sz="1800" dirty="0" smtClean="0">
                <a:solidFill>
                  <a:srgbClr val="92D050"/>
                </a:solidFill>
              </a:rPr>
              <a:t>, more </a:t>
            </a:r>
            <a:r>
              <a:rPr lang="en-US" sz="1800" dirty="0" smtClean="0">
                <a:solidFill>
                  <a:srgbClr val="FF9933"/>
                </a:solidFill>
              </a:rPr>
              <a:t>precise</a:t>
            </a:r>
            <a:r>
              <a:rPr lang="en-US" sz="1800" dirty="0" smtClean="0">
                <a:solidFill>
                  <a:srgbClr val="92D050"/>
                </a:solidFill>
              </a:rPr>
              <a:t>, and more </a:t>
            </a:r>
            <a:r>
              <a:rPr lang="en-US" sz="1800" dirty="0">
                <a:solidFill>
                  <a:srgbClr val="FF9933"/>
                </a:solidFill>
              </a:rPr>
              <a:t>interesting</a:t>
            </a:r>
            <a:r>
              <a:rPr lang="en-US" sz="1800" dirty="0">
                <a:solidFill>
                  <a:srgbClr val="92D050"/>
                </a:solidFill>
              </a:rPr>
              <a:t>. Avoid using words incorrectly to impress.</a:t>
            </a:r>
          </a:p>
          <a:p>
            <a:pPr lvl="1" eaLnBrk="1" fontAlgn="auto" hangingPunct="1">
              <a:lnSpc>
                <a:spcPct val="80000"/>
              </a:lnSpc>
              <a:spcAft>
                <a:spcPts val="0"/>
              </a:spcAft>
              <a:buFont typeface="Wingdings 3" charset="2"/>
              <a:buChar char=""/>
              <a:defRPr/>
            </a:pPr>
            <a:r>
              <a:rPr lang="en-US" sz="1800" dirty="0" smtClean="0">
                <a:solidFill>
                  <a:srgbClr val="92D050"/>
                </a:solidFill>
              </a:rPr>
              <a:t>Expository essays can be written in </a:t>
            </a:r>
            <a:r>
              <a:rPr lang="en-US" sz="1800" dirty="0" smtClean="0">
                <a:solidFill>
                  <a:srgbClr val="FF9933"/>
                </a:solidFill>
              </a:rPr>
              <a:t>1</a:t>
            </a:r>
            <a:r>
              <a:rPr lang="en-US" sz="1800" baseline="30000" dirty="0" smtClean="0">
                <a:solidFill>
                  <a:srgbClr val="FF9933"/>
                </a:solidFill>
              </a:rPr>
              <a:t>st</a:t>
            </a:r>
            <a:r>
              <a:rPr lang="en-US" sz="1800" dirty="0" smtClean="0">
                <a:solidFill>
                  <a:srgbClr val="FF9933"/>
                </a:solidFill>
              </a:rPr>
              <a:t>, 3</a:t>
            </a:r>
            <a:r>
              <a:rPr lang="en-US" sz="1800" baseline="30000" dirty="0" smtClean="0">
                <a:solidFill>
                  <a:srgbClr val="FF9933"/>
                </a:solidFill>
              </a:rPr>
              <a:t>rd</a:t>
            </a:r>
            <a:r>
              <a:rPr lang="en-US" sz="1800" dirty="0" smtClean="0">
                <a:solidFill>
                  <a:srgbClr val="FF9933"/>
                </a:solidFill>
              </a:rPr>
              <a:t>, or even 2</a:t>
            </a:r>
            <a:r>
              <a:rPr lang="en-US" sz="1800" baseline="30000" dirty="0" smtClean="0">
                <a:solidFill>
                  <a:srgbClr val="FF9933"/>
                </a:solidFill>
              </a:rPr>
              <a:t>nd</a:t>
            </a:r>
            <a:r>
              <a:rPr lang="en-US" sz="1800" dirty="0" smtClean="0">
                <a:solidFill>
                  <a:srgbClr val="FF9933"/>
                </a:solidFill>
              </a:rPr>
              <a:t> person</a:t>
            </a:r>
            <a:r>
              <a:rPr lang="en-US" sz="1800" dirty="0" smtClean="0">
                <a:solidFill>
                  <a:srgbClr val="92D050"/>
                </a:solidFill>
              </a:rPr>
              <a:t>. Use consistent point of view </a:t>
            </a:r>
            <a:r>
              <a:rPr lang="en-US" sz="1800" dirty="0" smtClean="0">
                <a:solidFill>
                  <a:srgbClr val="FF9933"/>
                </a:solidFill>
              </a:rPr>
              <a:t>to enhance the develop your explanation</a:t>
            </a:r>
            <a:r>
              <a:rPr lang="en-US" sz="1800" dirty="0" smtClean="0">
                <a:solidFill>
                  <a:srgbClr val="92D050"/>
                </a:solidFill>
              </a:rPr>
              <a:t>.</a:t>
            </a:r>
          </a:p>
          <a:p>
            <a:pPr lvl="1" eaLnBrk="1" fontAlgn="auto" hangingPunct="1">
              <a:lnSpc>
                <a:spcPct val="80000"/>
              </a:lnSpc>
              <a:spcAft>
                <a:spcPts val="0"/>
              </a:spcAft>
              <a:buFont typeface="Wingdings 3" charset="2"/>
              <a:buChar char=""/>
              <a:defRPr/>
            </a:pPr>
            <a:r>
              <a:rPr lang="en-US" sz="1800" dirty="0" smtClean="0">
                <a:solidFill>
                  <a:srgbClr val="92D050"/>
                </a:solidFill>
              </a:rPr>
              <a:t>Sentences should be </a:t>
            </a:r>
            <a:r>
              <a:rPr lang="en-US" sz="1800" dirty="0" smtClean="0">
                <a:solidFill>
                  <a:srgbClr val="FF9933"/>
                </a:solidFill>
              </a:rPr>
              <a:t>logical</a:t>
            </a:r>
            <a:r>
              <a:rPr lang="en-US" sz="1800" dirty="0" smtClean="0">
                <a:solidFill>
                  <a:srgbClr val="92D050"/>
                </a:solidFill>
              </a:rPr>
              <a:t>, </a:t>
            </a:r>
            <a:r>
              <a:rPr lang="en-US" sz="1800" dirty="0" smtClean="0">
                <a:solidFill>
                  <a:srgbClr val="FF9933"/>
                </a:solidFill>
              </a:rPr>
              <a:t>meaningful</a:t>
            </a:r>
            <a:r>
              <a:rPr lang="en-US" sz="1800" dirty="0" smtClean="0">
                <a:solidFill>
                  <a:srgbClr val="92D050"/>
                </a:solidFill>
              </a:rPr>
              <a:t>, and </a:t>
            </a:r>
            <a:r>
              <a:rPr lang="en-US" sz="1800" dirty="0" smtClean="0">
                <a:solidFill>
                  <a:srgbClr val="FF9933"/>
                </a:solidFill>
              </a:rPr>
              <a:t>controlled</a:t>
            </a:r>
            <a:r>
              <a:rPr lang="en-US" sz="1800" dirty="0" smtClean="0">
                <a:solidFill>
                  <a:srgbClr val="92D050"/>
                </a:solidFill>
              </a:rPr>
              <a:t>, making the flow of details or ideas </a:t>
            </a:r>
            <a:r>
              <a:rPr lang="en-US" sz="1800" dirty="0" smtClean="0">
                <a:solidFill>
                  <a:srgbClr val="FF9933"/>
                </a:solidFill>
              </a:rPr>
              <a:t>easy to follow and understand</a:t>
            </a:r>
            <a:r>
              <a:rPr lang="en-US" sz="1800" dirty="0" smtClean="0">
                <a:solidFill>
                  <a:srgbClr val="92D050"/>
                </a:solidFill>
              </a:rPr>
              <a:t>. </a:t>
            </a:r>
          </a:p>
          <a:p>
            <a:pPr lvl="1" eaLnBrk="1" fontAlgn="auto" hangingPunct="1">
              <a:lnSpc>
                <a:spcPct val="80000"/>
              </a:lnSpc>
              <a:spcAft>
                <a:spcPts val="0"/>
              </a:spcAft>
              <a:buFont typeface="Wingdings 3" charset="2"/>
              <a:buChar char=""/>
              <a:defRPr/>
            </a:pPr>
            <a:r>
              <a:rPr lang="en-US" sz="1800" dirty="0" smtClean="0">
                <a:solidFill>
                  <a:srgbClr val="92D050"/>
                </a:solidFill>
              </a:rPr>
              <a:t>The strength of conventions is a </a:t>
            </a:r>
            <a:r>
              <a:rPr lang="en-US" sz="1800" dirty="0" smtClean="0">
                <a:solidFill>
                  <a:srgbClr val="FF9933"/>
                </a:solidFill>
              </a:rPr>
              <a:t>holistic judgment</a:t>
            </a:r>
            <a:r>
              <a:rPr lang="en-US" sz="1800" dirty="0" smtClean="0">
                <a:solidFill>
                  <a:srgbClr val="92D050"/>
                </a:solidFill>
              </a:rPr>
              <a:t>, not one based on “counting” the number of errors. This is because some errors are more serious than others, and some result from an attempt to do something linguistically sophisticated.</a:t>
            </a:r>
          </a:p>
          <a:p>
            <a:pPr lvl="1" eaLnBrk="1" fontAlgn="auto" hangingPunct="1">
              <a:lnSpc>
                <a:spcPct val="80000"/>
              </a:lnSpc>
              <a:spcAft>
                <a:spcPts val="0"/>
              </a:spcAft>
              <a:buFont typeface="Wingdings 3" charset="2"/>
              <a:buChar char=""/>
              <a:defRPr/>
            </a:pPr>
            <a:r>
              <a:rPr lang="en-US" sz="1800" dirty="0" smtClean="0">
                <a:solidFill>
                  <a:srgbClr val="FF9933"/>
                </a:solidFill>
              </a:rPr>
              <a:t>Control</a:t>
            </a:r>
            <a:r>
              <a:rPr lang="en-US" sz="1800" dirty="0" smtClean="0">
                <a:solidFill>
                  <a:srgbClr val="92D050"/>
                </a:solidFill>
              </a:rPr>
              <a:t> at the word and sentence level is </a:t>
            </a:r>
            <a:r>
              <a:rPr lang="en-US" sz="1800" dirty="0" smtClean="0">
                <a:solidFill>
                  <a:srgbClr val="FF9933"/>
                </a:solidFill>
              </a:rPr>
              <a:t>necessary for effectiveness</a:t>
            </a:r>
            <a:r>
              <a:rPr lang="en-US" sz="1800" dirty="0" smtClean="0">
                <a:solidFill>
                  <a:srgbClr val="92D050"/>
                </a:solidFill>
              </a:rPr>
              <a:t> at the paragraph and essay level.</a:t>
            </a:r>
            <a:endParaRPr lang="en-US" sz="1800" dirty="0">
              <a:solidFill>
                <a:srgbClr val="92D050"/>
              </a:solidFill>
            </a:endParaRPr>
          </a:p>
        </p:txBody>
      </p:sp>
      <p:pic>
        <p:nvPicPr>
          <p:cNvPr id="12293"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163" y="5851525"/>
            <a:ext cx="942976"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Box 6"/>
          <p:cNvSpPr txBox="1">
            <a:spLocks noChangeArrowheads="1"/>
          </p:cNvSpPr>
          <p:nvPr/>
        </p:nvSpPr>
        <p:spPr bwMode="auto">
          <a:xfrm>
            <a:off x="912813" y="5842000"/>
            <a:ext cx="3011487" cy="1016000"/>
          </a:xfrm>
          <a:prstGeom prst="rect">
            <a:avLst/>
          </a:prstGeom>
          <a:solidFill>
            <a:srgbClr val="83C935"/>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0"/>
              </a:spcBef>
              <a:buClrTx/>
              <a:buSzTx/>
              <a:buFontTx/>
              <a:buNone/>
            </a:pPr>
            <a:r>
              <a:rPr lang="en-US" altLang="en-US" sz="2400" b="1">
                <a:solidFill>
                  <a:srgbClr val="0070C0"/>
                </a:solidFill>
                <a:latin typeface="AR BLANCA" panose="02000000000000000000" pitchFamily="2" charset="0"/>
              </a:rPr>
              <a:t>ELA CONNECTIONS</a:t>
            </a:r>
            <a:r>
              <a:rPr lang="en-US" altLang="en-US">
                <a:solidFill>
                  <a:schemeClr val="tx1"/>
                </a:solidFill>
                <a:latin typeface="Arial" panose="020B0604020202020204" pitchFamily="34" charset="0"/>
              </a:rPr>
              <a:t/>
            </a:r>
            <a:br>
              <a:rPr lang="en-US" altLang="en-US">
                <a:solidFill>
                  <a:schemeClr val="tx1"/>
                </a:solidFill>
                <a:latin typeface="Arial" panose="020B0604020202020204" pitchFamily="34" charset="0"/>
              </a:rPr>
            </a:br>
            <a:r>
              <a:rPr lang="en-US" altLang="en-US" sz="1200">
                <a:solidFill>
                  <a:srgbClr val="0070C0"/>
                </a:solidFill>
                <a:latin typeface="Arial" panose="020B0604020202020204" pitchFamily="34" charset="0"/>
              </a:rPr>
              <a:t>By Cindy Blevins and Bailey Cundiff</a:t>
            </a:r>
            <a:br>
              <a:rPr lang="en-US" altLang="en-US" sz="1200">
                <a:solidFill>
                  <a:srgbClr val="0070C0"/>
                </a:solidFill>
                <a:latin typeface="Arial" panose="020B0604020202020204" pitchFamily="34" charset="0"/>
              </a:rPr>
            </a:br>
            <a:r>
              <a:rPr lang="en-US" altLang="en-US" sz="1200" b="1" i="1">
                <a:solidFill>
                  <a:srgbClr val="0070C0"/>
                </a:solidFill>
                <a:latin typeface="Arial" panose="020B0604020202020204" pitchFamily="34" charset="0"/>
              </a:rPr>
              <a:t>for classroom use only</a:t>
            </a:r>
            <a:r>
              <a:rPr lang="en-US" altLang="en-US" sz="1200" i="1">
                <a:solidFill>
                  <a:schemeClr val="tx1"/>
                </a:solidFill>
                <a:latin typeface="Arial" panose="020B0604020202020204" pitchFamily="34" charset="0"/>
              </a:rPr>
              <a:t/>
            </a:r>
            <a:br>
              <a:rPr lang="en-US" altLang="en-US" sz="1200" i="1">
                <a:solidFill>
                  <a:schemeClr val="tx1"/>
                </a:solidFill>
                <a:latin typeface="Arial" panose="020B0604020202020204" pitchFamily="34" charset="0"/>
              </a:rPr>
            </a:br>
            <a:r>
              <a:rPr lang="en-US" altLang="en-US" sz="1200">
                <a:solidFill>
                  <a:schemeClr val="bg1"/>
                </a:solidFill>
                <a:latin typeface="Arial" panose="020B0604020202020204" pitchFamily="34" charset="0"/>
                <a:hlinkClick r:id="rId3"/>
              </a:rPr>
              <a:t>www.ELAConnections.com</a:t>
            </a:r>
            <a:r>
              <a:rPr lang="en-US" altLang="en-US" sz="1200">
                <a:solidFill>
                  <a:schemeClr val="tx1"/>
                </a:solidFill>
                <a:latin typeface="Arial" panose="020B0604020202020204" pitchFamily="34" charset="0"/>
              </a:rPr>
              <a:t> </a:t>
            </a:r>
          </a:p>
        </p:txBody>
      </p:sp>
    </p:spTree>
    <p:extLst>
      <p:ext uri="{BB962C8B-B14F-4D97-AF65-F5344CB8AC3E}">
        <p14:creationId xmlns:p14="http://schemas.microsoft.com/office/powerpoint/2010/main" val="182110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1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8260</TotalTime>
  <Words>1497</Words>
  <Application>Microsoft Office PowerPoint</Application>
  <PresentationFormat>On-screen Show (4:3)</PresentationFormat>
  <Paragraphs>276</Paragraphs>
  <Slides>26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 BLANCA</vt:lpstr>
      <vt:lpstr>Arial</vt:lpstr>
      <vt:lpstr>Trebuchet MS</vt:lpstr>
      <vt:lpstr>Wingdings</vt:lpstr>
      <vt:lpstr>Wingdings 3</vt:lpstr>
      <vt:lpstr>Facet</vt:lpstr>
      <vt:lpstr> TEXAS EOC  OVERVIEW  </vt:lpstr>
      <vt:lpstr>English I EOC 2017 Overview</vt:lpstr>
      <vt:lpstr>English I EOC</vt:lpstr>
      <vt:lpstr>Reading</vt:lpstr>
      <vt:lpstr>Reading Multiple Choice Tips</vt:lpstr>
      <vt:lpstr>ESSAY INFO</vt:lpstr>
      <vt:lpstr>ESSAY INFO</vt:lpstr>
      <vt:lpstr>ESSAY INFO</vt:lpstr>
      <vt:lpstr>ESSAY INFO</vt:lpstr>
      <vt:lpstr>ESSAY TIPS</vt:lpstr>
      <vt:lpstr>ESSAY TIPS</vt:lpstr>
      <vt:lpstr>REVISING </vt:lpstr>
      <vt:lpstr>EDITING </vt:lpstr>
      <vt:lpstr>REVISING AND EDITING TIPS</vt:lpstr>
      <vt:lpstr>FINAL TIPS</vt:lpstr>
      <vt:lpstr>PowerPoint Presentation</vt:lpstr>
      <vt:lpstr>PowerPoint Presentation</vt:lpstr>
      <vt:lpstr>PowerPoint hyperlink slides to follow</vt:lpstr>
      <vt:lpstr>SAMPLE PROMPT</vt:lpstr>
      <vt:lpstr>THESIS STATEMENT</vt:lpstr>
      <vt:lpstr>THESIS STATEMENT</vt:lpstr>
      <vt:lpstr>THESIS STATEMENT</vt:lpstr>
      <vt:lpstr>THESIS STATEMENT</vt:lpstr>
      <vt:lpstr>SAMPLE 4 ESSAY</vt:lpstr>
      <vt:lpstr>SAMPLE 4 ESSAY</vt:lpstr>
      <vt:lpstr>SAMPLE 4 ESSAY</vt:lpstr>
    </vt:vector>
  </TitlesOfParts>
  <Company>GISD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GOLDEN NUGGETS</dc:title>
  <dc:creator>gisduser</dc:creator>
  <cp:lastModifiedBy>Cindy Blevins</cp:lastModifiedBy>
  <cp:revision>254</cp:revision>
  <cp:lastPrinted>2017-01-26T00:10:46Z</cp:lastPrinted>
  <dcterms:created xsi:type="dcterms:W3CDTF">2008-10-17T14:40:29Z</dcterms:created>
  <dcterms:modified xsi:type="dcterms:W3CDTF">2017-01-26T19:56:43Z</dcterms:modified>
</cp:coreProperties>
</file>