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FF0FDCB-AF27-4300-9916-DA218F92DD9A}" type="datetimeFigureOut">
              <a:rPr lang="en-US" smtClean="0"/>
              <a:t>3/9/2017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1328842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F0FDCB-AF27-4300-9916-DA218F92DD9A}" type="datetimeFigureOut">
              <a:rPr lang="en-US" smtClean="0"/>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1656303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FF0FDCB-AF27-4300-9916-DA218F92DD9A}" type="datetimeFigureOut">
              <a:rPr lang="en-US" smtClean="0"/>
              <a:t>3/9/2017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2765734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FF0FDCB-AF27-4300-9916-DA218F92DD9A}" type="datetimeFigureOut">
              <a:rPr lang="en-US" smtClean="0"/>
              <a:t>3/9/2017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CF3AF285-E2A4-49D7-AD5D-5FB20E535A95}"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984103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FF0FDCB-AF27-4300-9916-DA218F92DD9A}" type="datetimeFigureOut">
              <a:rPr lang="en-US" smtClean="0"/>
              <a:t>3/9/2017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9050073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FF0FDCB-AF27-4300-9916-DA218F92DD9A}" type="datetimeFigureOut">
              <a:rPr lang="en-US" smtClean="0"/>
              <a:t>3/9/2017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32408156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FF0FDCB-AF27-4300-9916-DA218F92DD9A}" type="datetimeFigureOut">
              <a:rPr lang="en-US" smtClean="0"/>
              <a:t>3/9/2017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38556381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F0FDCB-AF27-4300-9916-DA218F92DD9A}" type="datetimeFigureOut">
              <a:rPr lang="en-US" smtClean="0"/>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3196201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FF0FDCB-AF27-4300-9916-DA218F92DD9A}" type="datetimeFigureOut">
              <a:rPr lang="en-US" smtClean="0"/>
              <a:t>3/9/2017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2056748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F0FDCB-AF27-4300-9916-DA218F92DD9A}" type="datetimeFigureOut">
              <a:rPr lang="en-US" smtClean="0"/>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1942101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FF0FDCB-AF27-4300-9916-DA218F92DD9A}" type="datetimeFigureOut">
              <a:rPr lang="en-US" smtClean="0"/>
              <a:t>3/9/2017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4232579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F0FDCB-AF27-4300-9916-DA218F92DD9A}" type="datetimeFigureOut">
              <a:rPr lang="en-US" smtClean="0"/>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397770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FF0FDCB-AF27-4300-9916-DA218F92DD9A}" type="datetimeFigureOut">
              <a:rPr lang="en-US" smtClean="0"/>
              <a:t>3/9/2017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1390693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F0FDCB-AF27-4300-9916-DA218F92DD9A}" type="datetimeFigureOut">
              <a:rPr lang="en-US" smtClean="0"/>
              <a:t>3/9/2017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3084746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0FDCB-AF27-4300-9916-DA218F92DD9A}" type="datetimeFigureOut">
              <a:rPr lang="en-US" smtClean="0"/>
              <a:t>3/9/2017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385376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F0FDCB-AF27-4300-9916-DA218F92DD9A}" type="datetimeFigureOut">
              <a:rPr lang="en-US" smtClean="0"/>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3451974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F0FDCB-AF27-4300-9916-DA218F92DD9A}" type="datetimeFigureOut">
              <a:rPr lang="en-US" smtClean="0"/>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AF285-E2A4-49D7-AD5D-5FB20E535A95}" type="slidenum">
              <a:rPr lang="en-US" smtClean="0"/>
              <a:t>‹#›</a:t>
            </a:fld>
            <a:endParaRPr lang="en-US"/>
          </a:p>
        </p:txBody>
      </p:sp>
    </p:spTree>
    <p:extLst>
      <p:ext uri="{BB962C8B-B14F-4D97-AF65-F5344CB8AC3E}">
        <p14:creationId xmlns:p14="http://schemas.microsoft.com/office/powerpoint/2010/main" val="405130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FF0FDCB-AF27-4300-9916-DA218F92DD9A}" type="datetimeFigureOut">
              <a:rPr lang="en-US" smtClean="0"/>
              <a:t>3/9/2017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F3AF285-E2A4-49D7-AD5D-5FB20E535A95}" type="slidenum">
              <a:rPr lang="en-US" smtClean="0"/>
              <a:t>‹#›</a:t>
            </a:fld>
            <a:endParaRPr lang="en-US"/>
          </a:p>
        </p:txBody>
      </p:sp>
    </p:spTree>
    <p:extLst>
      <p:ext uri="{BB962C8B-B14F-4D97-AF65-F5344CB8AC3E}">
        <p14:creationId xmlns:p14="http://schemas.microsoft.com/office/powerpoint/2010/main" val="348066050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2458" y="1208314"/>
            <a:ext cx="9144000" cy="2057400"/>
          </a:xfrm>
        </p:spPr>
        <p:txBody>
          <a:bodyPr/>
          <a:lstStyle/>
          <a:p>
            <a:r>
              <a:rPr lang="en-US" b="1" dirty="0" smtClean="0"/>
              <a:t>EXPOSITORY WRITING</a:t>
            </a:r>
            <a:endParaRPr lang="en-US" b="1" dirty="0"/>
          </a:p>
        </p:txBody>
      </p:sp>
      <p:sp>
        <p:nvSpPr>
          <p:cNvPr id="3" name="Subtitle 2"/>
          <p:cNvSpPr>
            <a:spLocks noGrp="1"/>
          </p:cNvSpPr>
          <p:nvPr>
            <p:ph type="subTitle" idx="1"/>
          </p:nvPr>
        </p:nvSpPr>
        <p:spPr>
          <a:xfrm>
            <a:off x="4947557" y="3583215"/>
            <a:ext cx="6640286" cy="685800"/>
          </a:xfrm>
        </p:spPr>
        <p:txBody>
          <a:bodyPr>
            <a:normAutofit/>
          </a:bodyPr>
          <a:lstStyle/>
          <a:p>
            <a:r>
              <a:rPr lang="en-US" sz="4000" dirty="0" smtClean="0"/>
              <a:t>IN COLOR</a:t>
            </a:r>
            <a:endParaRPr lang="en-US" sz="4000" dirty="0"/>
          </a:p>
        </p:txBody>
      </p:sp>
    </p:spTree>
    <p:extLst>
      <p:ext uri="{BB962C8B-B14F-4D97-AF65-F5344CB8AC3E}">
        <p14:creationId xmlns:p14="http://schemas.microsoft.com/office/powerpoint/2010/main" val="3283508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732188" y="312460"/>
            <a:ext cx="8748511" cy="6316940"/>
          </a:xfrm>
          <a:prstGeom prst="rect">
            <a:avLst/>
          </a:prstGeom>
        </p:spPr>
      </p:pic>
      <p:sp>
        <p:nvSpPr>
          <p:cNvPr id="8" name="Left Brace 7"/>
          <p:cNvSpPr/>
          <p:nvPr/>
        </p:nvSpPr>
        <p:spPr>
          <a:xfrm>
            <a:off x="1543050" y="876300"/>
            <a:ext cx="914400" cy="3086100"/>
          </a:xfrm>
          <a:prstGeom prst="leftBrace">
            <a:avLst/>
          </a:prstGeom>
          <a:ln w="38100">
            <a:solidFill>
              <a:srgbClr val="C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TextBox 8"/>
          <p:cNvSpPr txBox="1"/>
          <p:nvPr/>
        </p:nvSpPr>
        <p:spPr>
          <a:xfrm>
            <a:off x="133350" y="1447800"/>
            <a:ext cx="1209675" cy="923330"/>
          </a:xfrm>
          <a:prstGeom prst="rect">
            <a:avLst/>
          </a:prstGeom>
          <a:noFill/>
        </p:spPr>
        <p:txBody>
          <a:bodyPr wrap="square" rtlCol="0">
            <a:spAutoFit/>
          </a:bodyPr>
          <a:lstStyle/>
          <a:p>
            <a:pPr algn="ctr"/>
            <a:r>
              <a:rPr lang="en-US" dirty="0" smtClean="0"/>
              <a:t>This is to help you </a:t>
            </a:r>
            <a:r>
              <a:rPr lang="en-US" b="1" dirty="0" smtClean="0"/>
              <a:t>think</a:t>
            </a:r>
            <a:endParaRPr lang="en-US" b="1" dirty="0"/>
          </a:p>
        </p:txBody>
      </p:sp>
      <p:sp>
        <p:nvSpPr>
          <p:cNvPr id="13" name="Freeform 12"/>
          <p:cNvSpPr/>
          <p:nvPr/>
        </p:nvSpPr>
        <p:spPr>
          <a:xfrm>
            <a:off x="1962150" y="4114414"/>
            <a:ext cx="610257" cy="305186"/>
          </a:xfrm>
          <a:custGeom>
            <a:avLst/>
            <a:gdLst>
              <a:gd name="connsiteX0" fmla="*/ 581025 w 610257"/>
              <a:gd name="connsiteY0" fmla="*/ 286136 h 305186"/>
              <a:gd name="connsiteX1" fmla="*/ 600075 w 610257"/>
              <a:gd name="connsiteY1" fmla="*/ 238511 h 305186"/>
              <a:gd name="connsiteX2" fmla="*/ 609600 w 610257"/>
              <a:gd name="connsiteY2" fmla="*/ 209936 h 305186"/>
              <a:gd name="connsiteX3" fmla="*/ 581025 w 610257"/>
              <a:gd name="connsiteY3" fmla="*/ 181361 h 305186"/>
              <a:gd name="connsiteX4" fmla="*/ 533400 w 610257"/>
              <a:gd name="connsiteY4" fmla="*/ 105161 h 305186"/>
              <a:gd name="connsiteX5" fmla="*/ 495300 w 610257"/>
              <a:gd name="connsiteY5" fmla="*/ 67061 h 305186"/>
              <a:gd name="connsiteX6" fmla="*/ 438150 w 610257"/>
              <a:gd name="connsiteY6" fmla="*/ 28961 h 305186"/>
              <a:gd name="connsiteX7" fmla="*/ 419100 w 610257"/>
              <a:gd name="connsiteY7" fmla="*/ 386 h 305186"/>
              <a:gd name="connsiteX8" fmla="*/ 247650 w 610257"/>
              <a:gd name="connsiteY8" fmla="*/ 19436 h 305186"/>
              <a:gd name="connsiteX9" fmla="*/ 180975 w 610257"/>
              <a:gd name="connsiteY9" fmla="*/ 48011 h 305186"/>
              <a:gd name="connsiteX10" fmla="*/ 123825 w 610257"/>
              <a:gd name="connsiteY10" fmla="*/ 67061 h 305186"/>
              <a:gd name="connsiteX11" fmla="*/ 66675 w 610257"/>
              <a:gd name="connsiteY11" fmla="*/ 86111 h 305186"/>
              <a:gd name="connsiteX12" fmla="*/ 38100 w 610257"/>
              <a:gd name="connsiteY12" fmla="*/ 95636 h 305186"/>
              <a:gd name="connsiteX13" fmla="*/ 19050 w 610257"/>
              <a:gd name="connsiteY13" fmla="*/ 124211 h 305186"/>
              <a:gd name="connsiteX14" fmla="*/ 0 w 610257"/>
              <a:gd name="connsiteY14" fmla="*/ 181361 h 305186"/>
              <a:gd name="connsiteX15" fmla="*/ 9525 w 610257"/>
              <a:gd name="connsiteY15" fmla="*/ 267086 h 305186"/>
              <a:gd name="connsiteX16" fmla="*/ 95250 w 610257"/>
              <a:gd name="connsiteY16" fmla="*/ 295661 h 305186"/>
              <a:gd name="connsiteX17" fmla="*/ 123825 w 610257"/>
              <a:gd name="connsiteY17" fmla="*/ 305186 h 305186"/>
              <a:gd name="connsiteX18" fmla="*/ 361950 w 610257"/>
              <a:gd name="connsiteY18" fmla="*/ 295661 h 305186"/>
              <a:gd name="connsiteX19" fmla="*/ 419100 w 610257"/>
              <a:gd name="connsiteY19" fmla="*/ 286136 h 305186"/>
              <a:gd name="connsiteX20" fmla="*/ 504825 w 610257"/>
              <a:gd name="connsiteY20" fmla="*/ 295661 h 305186"/>
              <a:gd name="connsiteX21" fmla="*/ 581025 w 610257"/>
              <a:gd name="connsiteY21" fmla="*/ 286136 h 305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10257" h="305186">
                <a:moveTo>
                  <a:pt x="581025" y="286136"/>
                </a:moveTo>
                <a:cubicBezTo>
                  <a:pt x="596900" y="276611"/>
                  <a:pt x="594072" y="254520"/>
                  <a:pt x="600075" y="238511"/>
                </a:cubicBezTo>
                <a:cubicBezTo>
                  <a:pt x="603600" y="229110"/>
                  <a:pt x="612775" y="219461"/>
                  <a:pt x="609600" y="209936"/>
                </a:cubicBezTo>
                <a:cubicBezTo>
                  <a:pt x="605340" y="197157"/>
                  <a:pt x="590550" y="190886"/>
                  <a:pt x="581025" y="181361"/>
                </a:cubicBezTo>
                <a:cubicBezTo>
                  <a:pt x="558355" y="113351"/>
                  <a:pt x="578683" y="135350"/>
                  <a:pt x="533400" y="105161"/>
                </a:cubicBezTo>
                <a:cubicBezTo>
                  <a:pt x="517236" y="56670"/>
                  <a:pt x="536864" y="90152"/>
                  <a:pt x="495300" y="67061"/>
                </a:cubicBezTo>
                <a:cubicBezTo>
                  <a:pt x="475286" y="55942"/>
                  <a:pt x="438150" y="28961"/>
                  <a:pt x="438150" y="28961"/>
                </a:cubicBezTo>
                <a:cubicBezTo>
                  <a:pt x="431800" y="19436"/>
                  <a:pt x="430533" y="958"/>
                  <a:pt x="419100" y="386"/>
                </a:cubicBezTo>
                <a:cubicBezTo>
                  <a:pt x="361670" y="-2485"/>
                  <a:pt x="304574" y="11304"/>
                  <a:pt x="247650" y="19436"/>
                </a:cubicBezTo>
                <a:cubicBezTo>
                  <a:pt x="223803" y="22843"/>
                  <a:pt x="202319" y="39473"/>
                  <a:pt x="180975" y="48011"/>
                </a:cubicBezTo>
                <a:cubicBezTo>
                  <a:pt x="162331" y="55469"/>
                  <a:pt x="142875" y="60711"/>
                  <a:pt x="123825" y="67061"/>
                </a:cubicBezTo>
                <a:lnTo>
                  <a:pt x="66675" y="86111"/>
                </a:lnTo>
                <a:lnTo>
                  <a:pt x="38100" y="95636"/>
                </a:lnTo>
                <a:cubicBezTo>
                  <a:pt x="31750" y="105161"/>
                  <a:pt x="23699" y="113750"/>
                  <a:pt x="19050" y="124211"/>
                </a:cubicBezTo>
                <a:cubicBezTo>
                  <a:pt x="10895" y="142561"/>
                  <a:pt x="0" y="181361"/>
                  <a:pt x="0" y="181361"/>
                </a:cubicBezTo>
                <a:cubicBezTo>
                  <a:pt x="3175" y="209936"/>
                  <a:pt x="-5911" y="242830"/>
                  <a:pt x="9525" y="267086"/>
                </a:cubicBezTo>
                <a:lnTo>
                  <a:pt x="95250" y="295661"/>
                </a:lnTo>
                <a:lnTo>
                  <a:pt x="123825" y="305186"/>
                </a:lnTo>
                <a:cubicBezTo>
                  <a:pt x="203200" y="302011"/>
                  <a:pt x="282676" y="300775"/>
                  <a:pt x="361950" y="295661"/>
                </a:cubicBezTo>
                <a:cubicBezTo>
                  <a:pt x="381223" y="294418"/>
                  <a:pt x="399787" y="286136"/>
                  <a:pt x="419100" y="286136"/>
                </a:cubicBezTo>
                <a:cubicBezTo>
                  <a:pt x="447851" y="286136"/>
                  <a:pt x="476130" y="293868"/>
                  <a:pt x="504825" y="295661"/>
                </a:cubicBezTo>
                <a:cubicBezTo>
                  <a:pt x="527007" y="297047"/>
                  <a:pt x="565150" y="295661"/>
                  <a:pt x="581025" y="286136"/>
                </a:cubicBezTo>
                <a:close/>
              </a:path>
            </a:pathLst>
          </a:cu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2571750" y="4381500"/>
            <a:ext cx="7591425" cy="123825"/>
          </a:xfrm>
          <a:custGeom>
            <a:avLst/>
            <a:gdLst>
              <a:gd name="connsiteX0" fmla="*/ 0 w 7591425"/>
              <a:gd name="connsiteY0" fmla="*/ 19050 h 123825"/>
              <a:gd name="connsiteX1" fmla="*/ 209550 w 7591425"/>
              <a:gd name="connsiteY1" fmla="*/ 9525 h 123825"/>
              <a:gd name="connsiteX2" fmla="*/ 266700 w 7591425"/>
              <a:gd name="connsiteY2" fmla="*/ 0 h 123825"/>
              <a:gd name="connsiteX3" fmla="*/ 409575 w 7591425"/>
              <a:gd name="connsiteY3" fmla="*/ 9525 h 123825"/>
              <a:gd name="connsiteX4" fmla="*/ 466725 w 7591425"/>
              <a:gd name="connsiteY4" fmla="*/ 28575 h 123825"/>
              <a:gd name="connsiteX5" fmla="*/ 495300 w 7591425"/>
              <a:gd name="connsiteY5" fmla="*/ 38100 h 123825"/>
              <a:gd name="connsiteX6" fmla="*/ 552450 w 7591425"/>
              <a:gd name="connsiteY6" fmla="*/ 47625 h 123825"/>
              <a:gd name="connsiteX7" fmla="*/ 628650 w 7591425"/>
              <a:gd name="connsiteY7" fmla="*/ 66675 h 123825"/>
              <a:gd name="connsiteX8" fmla="*/ 952500 w 7591425"/>
              <a:gd name="connsiteY8" fmla="*/ 76200 h 123825"/>
              <a:gd name="connsiteX9" fmla="*/ 1038225 w 7591425"/>
              <a:gd name="connsiteY9" fmla="*/ 95250 h 123825"/>
              <a:gd name="connsiteX10" fmla="*/ 1162050 w 7591425"/>
              <a:gd name="connsiteY10" fmla="*/ 104775 h 123825"/>
              <a:gd name="connsiteX11" fmla="*/ 1228725 w 7591425"/>
              <a:gd name="connsiteY11" fmla="*/ 114300 h 123825"/>
              <a:gd name="connsiteX12" fmla="*/ 1847850 w 7591425"/>
              <a:gd name="connsiteY12" fmla="*/ 104775 h 123825"/>
              <a:gd name="connsiteX13" fmla="*/ 1952625 w 7591425"/>
              <a:gd name="connsiteY13" fmla="*/ 85725 h 123825"/>
              <a:gd name="connsiteX14" fmla="*/ 2000250 w 7591425"/>
              <a:gd name="connsiteY14" fmla="*/ 76200 h 123825"/>
              <a:gd name="connsiteX15" fmla="*/ 2076450 w 7591425"/>
              <a:gd name="connsiteY15" fmla="*/ 57150 h 123825"/>
              <a:gd name="connsiteX16" fmla="*/ 2152650 w 7591425"/>
              <a:gd name="connsiteY16" fmla="*/ 47625 h 123825"/>
              <a:gd name="connsiteX17" fmla="*/ 2409825 w 7591425"/>
              <a:gd name="connsiteY17" fmla="*/ 57150 h 123825"/>
              <a:gd name="connsiteX18" fmla="*/ 2581275 w 7591425"/>
              <a:gd name="connsiteY18" fmla="*/ 76200 h 123825"/>
              <a:gd name="connsiteX19" fmla="*/ 3095625 w 7591425"/>
              <a:gd name="connsiteY19" fmla="*/ 66675 h 123825"/>
              <a:gd name="connsiteX20" fmla="*/ 3124200 w 7591425"/>
              <a:gd name="connsiteY20" fmla="*/ 57150 h 123825"/>
              <a:gd name="connsiteX21" fmla="*/ 3200400 w 7591425"/>
              <a:gd name="connsiteY21" fmla="*/ 47625 h 123825"/>
              <a:gd name="connsiteX22" fmla="*/ 3486150 w 7591425"/>
              <a:gd name="connsiteY22" fmla="*/ 28575 h 123825"/>
              <a:gd name="connsiteX23" fmla="*/ 3590925 w 7591425"/>
              <a:gd name="connsiteY23" fmla="*/ 19050 h 123825"/>
              <a:gd name="connsiteX24" fmla="*/ 3819525 w 7591425"/>
              <a:gd name="connsiteY24" fmla="*/ 0 h 123825"/>
              <a:gd name="connsiteX25" fmla="*/ 4276725 w 7591425"/>
              <a:gd name="connsiteY25" fmla="*/ 9525 h 123825"/>
              <a:gd name="connsiteX26" fmla="*/ 4362450 w 7591425"/>
              <a:gd name="connsiteY26" fmla="*/ 38100 h 123825"/>
              <a:gd name="connsiteX27" fmla="*/ 4391025 w 7591425"/>
              <a:gd name="connsiteY27" fmla="*/ 47625 h 123825"/>
              <a:gd name="connsiteX28" fmla="*/ 4419600 w 7591425"/>
              <a:gd name="connsiteY28" fmla="*/ 66675 h 123825"/>
              <a:gd name="connsiteX29" fmla="*/ 4448175 w 7591425"/>
              <a:gd name="connsiteY29" fmla="*/ 76200 h 123825"/>
              <a:gd name="connsiteX30" fmla="*/ 4486275 w 7591425"/>
              <a:gd name="connsiteY30" fmla="*/ 95250 h 123825"/>
              <a:gd name="connsiteX31" fmla="*/ 5095875 w 7591425"/>
              <a:gd name="connsiteY31" fmla="*/ 76200 h 123825"/>
              <a:gd name="connsiteX32" fmla="*/ 5200650 w 7591425"/>
              <a:gd name="connsiteY32" fmla="*/ 66675 h 123825"/>
              <a:gd name="connsiteX33" fmla="*/ 5600700 w 7591425"/>
              <a:gd name="connsiteY33" fmla="*/ 57150 h 123825"/>
              <a:gd name="connsiteX34" fmla="*/ 5762625 w 7591425"/>
              <a:gd name="connsiteY34" fmla="*/ 66675 h 123825"/>
              <a:gd name="connsiteX35" fmla="*/ 5791200 w 7591425"/>
              <a:gd name="connsiteY35" fmla="*/ 76200 h 123825"/>
              <a:gd name="connsiteX36" fmla="*/ 5838825 w 7591425"/>
              <a:gd name="connsiteY36" fmla="*/ 95250 h 123825"/>
              <a:gd name="connsiteX37" fmla="*/ 5905500 w 7591425"/>
              <a:gd name="connsiteY37" fmla="*/ 104775 h 123825"/>
              <a:gd name="connsiteX38" fmla="*/ 5981700 w 7591425"/>
              <a:gd name="connsiteY38" fmla="*/ 123825 h 123825"/>
              <a:gd name="connsiteX39" fmla="*/ 6515100 w 7591425"/>
              <a:gd name="connsiteY39" fmla="*/ 114300 h 123825"/>
              <a:gd name="connsiteX40" fmla="*/ 6877050 w 7591425"/>
              <a:gd name="connsiteY40" fmla="*/ 104775 h 123825"/>
              <a:gd name="connsiteX41" fmla="*/ 6905625 w 7591425"/>
              <a:gd name="connsiteY41" fmla="*/ 85725 h 123825"/>
              <a:gd name="connsiteX42" fmla="*/ 7591425 w 7591425"/>
              <a:gd name="connsiteY42" fmla="*/ 95250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7591425" h="123825">
                <a:moveTo>
                  <a:pt x="0" y="19050"/>
                </a:moveTo>
                <a:cubicBezTo>
                  <a:pt x="69850" y="15875"/>
                  <a:pt x="139806" y="14507"/>
                  <a:pt x="209550" y="9525"/>
                </a:cubicBezTo>
                <a:cubicBezTo>
                  <a:pt x="228814" y="8149"/>
                  <a:pt x="247387" y="0"/>
                  <a:pt x="266700" y="0"/>
                </a:cubicBezTo>
                <a:cubicBezTo>
                  <a:pt x="314431" y="0"/>
                  <a:pt x="361950" y="6350"/>
                  <a:pt x="409575" y="9525"/>
                </a:cubicBezTo>
                <a:lnTo>
                  <a:pt x="466725" y="28575"/>
                </a:lnTo>
                <a:cubicBezTo>
                  <a:pt x="476250" y="31750"/>
                  <a:pt x="485396" y="36449"/>
                  <a:pt x="495300" y="38100"/>
                </a:cubicBezTo>
                <a:cubicBezTo>
                  <a:pt x="514350" y="41275"/>
                  <a:pt x="533566" y="43578"/>
                  <a:pt x="552450" y="47625"/>
                </a:cubicBezTo>
                <a:cubicBezTo>
                  <a:pt x="578051" y="53111"/>
                  <a:pt x="602480" y="65905"/>
                  <a:pt x="628650" y="66675"/>
                </a:cubicBezTo>
                <a:lnTo>
                  <a:pt x="952500" y="76200"/>
                </a:lnTo>
                <a:cubicBezTo>
                  <a:pt x="981075" y="82550"/>
                  <a:pt x="1009221" y="91295"/>
                  <a:pt x="1038225" y="95250"/>
                </a:cubicBezTo>
                <a:cubicBezTo>
                  <a:pt x="1079242" y="100843"/>
                  <a:pt x="1120859" y="100656"/>
                  <a:pt x="1162050" y="104775"/>
                </a:cubicBezTo>
                <a:cubicBezTo>
                  <a:pt x="1184389" y="107009"/>
                  <a:pt x="1206500" y="111125"/>
                  <a:pt x="1228725" y="114300"/>
                </a:cubicBezTo>
                <a:cubicBezTo>
                  <a:pt x="1435100" y="111125"/>
                  <a:pt x="1641611" y="112916"/>
                  <a:pt x="1847850" y="104775"/>
                </a:cubicBezTo>
                <a:cubicBezTo>
                  <a:pt x="1883320" y="103375"/>
                  <a:pt x="1917735" y="92267"/>
                  <a:pt x="1952625" y="85725"/>
                </a:cubicBezTo>
                <a:cubicBezTo>
                  <a:pt x="1968537" y="82741"/>
                  <a:pt x="1984475" y="79840"/>
                  <a:pt x="2000250" y="76200"/>
                </a:cubicBezTo>
                <a:cubicBezTo>
                  <a:pt x="2025761" y="70313"/>
                  <a:pt x="2050470" y="60397"/>
                  <a:pt x="2076450" y="57150"/>
                </a:cubicBezTo>
                <a:lnTo>
                  <a:pt x="2152650" y="47625"/>
                </a:lnTo>
                <a:lnTo>
                  <a:pt x="2409825" y="57150"/>
                </a:lnTo>
                <a:cubicBezTo>
                  <a:pt x="2452365" y="59449"/>
                  <a:pt x="2536132" y="70557"/>
                  <a:pt x="2581275" y="76200"/>
                </a:cubicBezTo>
                <a:lnTo>
                  <a:pt x="3095625" y="66675"/>
                </a:lnTo>
                <a:cubicBezTo>
                  <a:pt x="3105659" y="66323"/>
                  <a:pt x="3114322" y="58946"/>
                  <a:pt x="3124200" y="57150"/>
                </a:cubicBezTo>
                <a:cubicBezTo>
                  <a:pt x="3149385" y="52571"/>
                  <a:pt x="3174918" y="50052"/>
                  <a:pt x="3200400" y="47625"/>
                </a:cubicBezTo>
                <a:cubicBezTo>
                  <a:pt x="3323801" y="35873"/>
                  <a:pt x="3353864" y="38024"/>
                  <a:pt x="3486150" y="28575"/>
                </a:cubicBezTo>
                <a:cubicBezTo>
                  <a:pt x="3521130" y="26076"/>
                  <a:pt x="3556000" y="22225"/>
                  <a:pt x="3590925" y="19050"/>
                </a:cubicBezTo>
                <a:cubicBezTo>
                  <a:pt x="3683882" y="459"/>
                  <a:pt x="3674262" y="0"/>
                  <a:pt x="3819525" y="0"/>
                </a:cubicBezTo>
                <a:cubicBezTo>
                  <a:pt x="3971958" y="0"/>
                  <a:pt x="4124325" y="6350"/>
                  <a:pt x="4276725" y="9525"/>
                </a:cubicBezTo>
                <a:lnTo>
                  <a:pt x="4362450" y="38100"/>
                </a:lnTo>
                <a:cubicBezTo>
                  <a:pt x="4371975" y="41275"/>
                  <a:pt x="4382671" y="42056"/>
                  <a:pt x="4391025" y="47625"/>
                </a:cubicBezTo>
                <a:cubicBezTo>
                  <a:pt x="4400550" y="53975"/>
                  <a:pt x="4409361" y="61555"/>
                  <a:pt x="4419600" y="66675"/>
                </a:cubicBezTo>
                <a:cubicBezTo>
                  <a:pt x="4428580" y="71165"/>
                  <a:pt x="4438947" y="72245"/>
                  <a:pt x="4448175" y="76200"/>
                </a:cubicBezTo>
                <a:cubicBezTo>
                  <a:pt x="4461226" y="81793"/>
                  <a:pt x="4473575" y="88900"/>
                  <a:pt x="4486275" y="95250"/>
                </a:cubicBezTo>
                <a:lnTo>
                  <a:pt x="5095875" y="76200"/>
                </a:lnTo>
                <a:cubicBezTo>
                  <a:pt x="5130890" y="74255"/>
                  <a:pt x="5165606" y="67997"/>
                  <a:pt x="5200650" y="66675"/>
                </a:cubicBezTo>
                <a:cubicBezTo>
                  <a:pt x="5333943" y="61645"/>
                  <a:pt x="5467350" y="60325"/>
                  <a:pt x="5600700" y="57150"/>
                </a:cubicBezTo>
                <a:cubicBezTo>
                  <a:pt x="5654675" y="60325"/>
                  <a:pt x="5708825" y="61295"/>
                  <a:pt x="5762625" y="66675"/>
                </a:cubicBezTo>
                <a:cubicBezTo>
                  <a:pt x="5772615" y="67674"/>
                  <a:pt x="5781799" y="72675"/>
                  <a:pt x="5791200" y="76200"/>
                </a:cubicBezTo>
                <a:cubicBezTo>
                  <a:pt x="5807209" y="82203"/>
                  <a:pt x="5822238" y="91103"/>
                  <a:pt x="5838825" y="95250"/>
                </a:cubicBezTo>
                <a:cubicBezTo>
                  <a:pt x="5860605" y="100695"/>
                  <a:pt x="5883355" y="101084"/>
                  <a:pt x="5905500" y="104775"/>
                </a:cubicBezTo>
                <a:cubicBezTo>
                  <a:pt x="5951476" y="112438"/>
                  <a:pt x="5944895" y="111557"/>
                  <a:pt x="5981700" y="123825"/>
                </a:cubicBezTo>
                <a:lnTo>
                  <a:pt x="6515100" y="114300"/>
                </a:lnTo>
                <a:cubicBezTo>
                  <a:pt x="6635764" y="111733"/>
                  <a:pt x="6756680" y="113583"/>
                  <a:pt x="6877050" y="104775"/>
                </a:cubicBezTo>
                <a:cubicBezTo>
                  <a:pt x="6888467" y="103940"/>
                  <a:pt x="6896100" y="92075"/>
                  <a:pt x="6905625" y="85725"/>
                </a:cubicBezTo>
                <a:cubicBezTo>
                  <a:pt x="7356427" y="98605"/>
                  <a:pt x="7127830" y="95250"/>
                  <a:pt x="7591425" y="95250"/>
                </a:cubicBezTo>
              </a:path>
            </a:pathLst>
          </a:cu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2009775" y="4648200"/>
            <a:ext cx="1066800" cy="66675"/>
          </a:xfrm>
          <a:custGeom>
            <a:avLst/>
            <a:gdLst>
              <a:gd name="connsiteX0" fmla="*/ 0 w 1066800"/>
              <a:gd name="connsiteY0" fmla="*/ 0 h 66675"/>
              <a:gd name="connsiteX1" fmla="*/ 47625 w 1066800"/>
              <a:gd name="connsiteY1" fmla="*/ 19050 h 66675"/>
              <a:gd name="connsiteX2" fmla="*/ 133350 w 1066800"/>
              <a:gd name="connsiteY2" fmla="*/ 38100 h 66675"/>
              <a:gd name="connsiteX3" fmla="*/ 485775 w 1066800"/>
              <a:gd name="connsiteY3" fmla="*/ 38100 h 66675"/>
              <a:gd name="connsiteX4" fmla="*/ 514350 w 1066800"/>
              <a:gd name="connsiteY4" fmla="*/ 47625 h 66675"/>
              <a:gd name="connsiteX5" fmla="*/ 1038225 w 1066800"/>
              <a:gd name="connsiteY5" fmla="*/ 57150 h 66675"/>
              <a:gd name="connsiteX6" fmla="*/ 1066800 w 1066800"/>
              <a:gd name="connsiteY6" fmla="*/ 66675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6800" h="66675">
                <a:moveTo>
                  <a:pt x="0" y="0"/>
                </a:moveTo>
                <a:cubicBezTo>
                  <a:pt x="15875" y="6350"/>
                  <a:pt x="31405" y="13643"/>
                  <a:pt x="47625" y="19050"/>
                </a:cubicBezTo>
                <a:cubicBezTo>
                  <a:pt x="67802" y="25776"/>
                  <a:pt x="114477" y="34325"/>
                  <a:pt x="133350" y="38100"/>
                </a:cubicBezTo>
                <a:cubicBezTo>
                  <a:pt x="297500" y="23177"/>
                  <a:pt x="257020" y="22324"/>
                  <a:pt x="485775" y="38100"/>
                </a:cubicBezTo>
                <a:cubicBezTo>
                  <a:pt x="495791" y="38791"/>
                  <a:pt x="504316" y="47279"/>
                  <a:pt x="514350" y="47625"/>
                </a:cubicBezTo>
                <a:cubicBezTo>
                  <a:pt x="688900" y="53644"/>
                  <a:pt x="863600" y="53975"/>
                  <a:pt x="1038225" y="57150"/>
                </a:cubicBezTo>
                <a:lnTo>
                  <a:pt x="1066800" y="66675"/>
                </a:lnTo>
              </a:path>
            </a:pathLst>
          </a:custGeom>
          <a:ln w="38100">
            <a:solidFill>
              <a:srgbClr val="C00000"/>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17" name="TextBox 16"/>
          <p:cNvSpPr txBox="1"/>
          <p:nvPr/>
        </p:nvSpPr>
        <p:spPr>
          <a:xfrm>
            <a:off x="133349" y="3919835"/>
            <a:ext cx="1409701" cy="923330"/>
          </a:xfrm>
          <a:prstGeom prst="rect">
            <a:avLst/>
          </a:prstGeom>
          <a:noFill/>
        </p:spPr>
        <p:txBody>
          <a:bodyPr wrap="square" rtlCol="0">
            <a:spAutoFit/>
          </a:bodyPr>
          <a:lstStyle/>
          <a:p>
            <a:pPr algn="ctr"/>
            <a:r>
              <a:rPr lang="en-US" dirty="0"/>
              <a:t>Y</a:t>
            </a:r>
            <a:r>
              <a:rPr lang="en-US" dirty="0" smtClean="0"/>
              <a:t>ou </a:t>
            </a:r>
            <a:r>
              <a:rPr lang="en-US" b="1" dirty="0" smtClean="0"/>
              <a:t>must </a:t>
            </a:r>
            <a:r>
              <a:rPr lang="en-US" dirty="0" smtClean="0"/>
              <a:t> write about this</a:t>
            </a:r>
            <a:endParaRPr lang="en-US" b="1" dirty="0"/>
          </a:p>
        </p:txBody>
      </p:sp>
      <p:sp>
        <p:nvSpPr>
          <p:cNvPr id="18" name="TextBox 17"/>
          <p:cNvSpPr txBox="1"/>
          <p:nvPr/>
        </p:nvSpPr>
        <p:spPr>
          <a:xfrm>
            <a:off x="213632" y="5295900"/>
            <a:ext cx="1447800" cy="1200329"/>
          </a:xfrm>
          <a:prstGeom prst="rect">
            <a:avLst/>
          </a:prstGeom>
          <a:noFill/>
        </p:spPr>
        <p:txBody>
          <a:bodyPr wrap="square" rtlCol="0">
            <a:spAutoFit/>
          </a:bodyPr>
          <a:lstStyle/>
          <a:p>
            <a:pPr algn="ctr"/>
            <a:r>
              <a:rPr lang="en-US" b="1" dirty="0" smtClean="0"/>
              <a:t>BE SURE </a:t>
            </a:r>
            <a:r>
              <a:rPr lang="en-US" dirty="0" smtClean="0"/>
              <a:t>to address each of these</a:t>
            </a:r>
            <a:endParaRPr lang="en-US" dirty="0"/>
          </a:p>
        </p:txBody>
      </p:sp>
      <p:sp>
        <p:nvSpPr>
          <p:cNvPr id="20" name="Freeform 19"/>
          <p:cNvSpPr/>
          <p:nvPr/>
        </p:nvSpPr>
        <p:spPr>
          <a:xfrm>
            <a:off x="1962150" y="4924425"/>
            <a:ext cx="1330341" cy="361950"/>
          </a:xfrm>
          <a:custGeom>
            <a:avLst/>
            <a:gdLst>
              <a:gd name="connsiteX0" fmla="*/ 762000 w 1330341"/>
              <a:gd name="connsiteY0" fmla="*/ 47625 h 361950"/>
              <a:gd name="connsiteX1" fmla="*/ 647700 w 1330341"/>
              <a:gd name="connsiteY1" fmla="*/ 38100 h 361950"/>
              <a:gd name="connsiteX2" fmla="*/ 581025 w 1330341"/>
              <a:gd name="connsiteY2" fmla="*/ 19050 h 361950"/>
              <a:gd name="connsiteX3" fmla="*/ 476250 w 1330341"/>
              <a:gd name="connsiteY3" fmla="*/ 0 h 361950"/>
              <a:gd name="connsiteX4" fmla="*/ 209550 w 1330341"/>
              <a:gd name="connsiteY4" fmla="*/ 9525 h 361950"/>
              <a:gd name="connsiteX5" fmla="*/ 114300 w 1330341"/>
              <a:gd name="connsiteY5" fmla="*/ 57150 h 361950"/>
              <a:gd name="connsiteX6" fmla="*/ 66675 w 1330341"/>
              <a:gd name="connsiteY6" fmla="*/ 76200 h 361950"/>
              <a:gd name="connsiteX7" fmla="*/ 0 w 1330341"/>
              <a:gd name="connsiteY7" fmla="*/ 104775 h 361950"/>
              <a:gd name="connsiteX8" fmla="*/ 9525 w 1330341"/>
              <a:gd name="connsiteY8" fmla="*/ 238125 h 361950"/>
              <a:gd name="connsiteX9" fmla="*/ 19050 w 1330341"/>
              <a:gd name="connsiteY9" fmla="*/ 285750 h 361950"/>
              <a:gd name="connsiteX10" fmla="*/ 66675 w 1330341"/>
              <a:gd name="connsiteY10" fmla="*/ 352425 h 361950"/>
              <a:gd name="connsiteX11" fmla="*/ 95250 w 1330341"/>
              <a:gd name="connsiteY11" fmla="*/ 361950 h 361950"/>
              <a:gd name="connsiteX12" fmla="*/ 581025 w 1330341"/>
              <a:gd name="connsiteY12" fmla="*/ 352425 h 361950"/>
              <a:gd name="connsiteX13" fmla="*/ 619125 w 1330341"/>
              <a:gd name="connsiteY13" fmla="*/ 342900 h 361950"/>
              <a:gd name="connsiteX14" fmla="*/ 876300 w 1330341"/>
              <a:gd name="connsiteY14" fmla="*/ 323850 h 361950"/>
              <a:gd name="connsiteX15" fmla="*/ 933450 w 1330341"/>
              <a:gd name="connsiteY15" fmla="*/ 304800 h 361950"/>
              <a:gd name="connsiteX16" fmla="*/ 1209675 w 1330341"/>
              <a:gd name="connsiteY16" fmla="*/ 333375 h 361950"/>
              <a:gd name="connsiteX17" fmla="*/ 1257300 w 1330341"/>
              <a:gd name="connsiteY17" fmla="*/ 104775 h 361950"/>
              <a:gd name="connsiteX18" fmla="*/ 1114425 w 1330341"/>
              <a:gd name="connsiteY18" fmla="*/ 95250 h 361950"/>
              <a:gd name="connsiteX19" fmla="*/ 1047750 w 1330341"/>
              <a:gd name="connsiteY19" fmla="*/ 76200 h 361950"/>
              <a:gd name="connsiteX20" fmla="*/ 1019175 w 1330341"/>
              <a:gd name="connsiteY20" fmla="*/ 66675 h 361950"/>
              <a:gd name="connsiteX21" fmla="*/ 762000 w 1330341"/>
              <a:gd name="connsiteY21" fmla="*/ 47625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30341" h="361950">
                <a:moveTo>
                  <a:pt x="762000" y="47625"/>
                </a:moveTo>
                <a:cubicBezTo>
                  <a:pt x="700087" y="42862"/>
                  <a:pt x="685637" y="42842"/>
                  <a:pt x="647700" y="38100"/>
                </a:cubicBezTo>
                <a:cubicBezTo>
                  <a:pt x="612067" y="33646"/>
                  <a:pt x="612657" y="26958"/>
                  <a:pt x="581025" y="19050"/>
                </a:cubicBezTo>
                <a:cubicBezTo>
                  <a:pt x="554400" y="12394"/>
                  <a:pt x="501726" y="4246"/>
                  <a:pt x="476250" y="0"/>
                </a:cubicBezTo>
                <a:cubicBezTo>
                  <a:pt x="387350" y="3175"/>
                  <a:pt x="298333" y="3976"/>
                  <a:pt x="209550" y="9525"/>
                </a:cubicBezTo>
                <a:cubicBezTo>
                  <a:pt x="152005" y="13122"/>
                  <a:pt x="177503" y="31869"/>
                  <a:pt x="114300" y="57150"/>
                </a:cubicBezTo>
                <a:cubicBezTo>
                  <a:pt x="98425" y="63500"/>
                  <a:pt x="82299" y="69256"/>
                  <a:pt x="66675" y="76200"/>
                </a:cubicBezTo>
                <a:cubicBezTo>
                  <a:pt x="-3945" y="107587"/>
                  <a:pt x="58691" y="85211"/>
                  <a:pt x="0" y="104775"/>
                </a:cubicBezTo>
                <a:cubicBezTo>
                  <a:pt x="3175" y="149225"/>
                  <a:pt x="4860" y="193807"/>
                  <a:pt x="9525" y="238125"/>
                </a:cubicBezTo>
                <a:cubicBezTo>
                  <a:pt x="11220" y="254225"/>
                  <a:pt x="13930" y="270391"/>
                  <a:pt x="19050" y="285750"/>
                </a:cubicBezTo>
                <a:cubicBezTo>
                  <a:pt x="27563" y="311290"/>
                  <a:pt x="43771" y="337156"/>
                  <a:pt x="66675" y="352425"/>
                </a:cubicBezTo>
                <a:cubicBezTo>
                  <a:pt x="75029" y="357994"/>
                  <a:pt x="85725" y="358775"/>
                  <a:pt x="95250" y="361950"/>
                </a:cubicBezTo>
                <a:lnTo>
                  <a:pt x="581025" y="352425"/>
                </a:lnTo>
                <a:cubicBezTo>
                  <a:pt x="594107" y="351949"/>
                  <a:pt x="606166" y="344751"/>
                  <a:pt x="619125" y="342900"/>
                </a:cubicBezTo>
                <a:cubicBezTo>
                  <a:pt x="692159" y="332467"/>
                  <a:pt x="811329" y="327672"/>
                  <a:pt x="876300" y="323850"/>
                </a:cubicBezTo>
                <a:cubicBezTo>
                  <a:pt x="895350" y="317500"/>
                  <a:pt x="913380" y="305447"/>
                  <a:pt x="933450" y="304800"/>
                </a:cubicBezTo>
                <a:cubicBezTo>
                  <a:pt x="1151509" y="297766"/>
                  <a:pt x="1106646" y="281860"/>
                  <a:pt x="1209675" y="333375"/>
                </a:cubicBezTo>
                <a:cubicBezTo>
                  <a:pt x="1303600" y="317721"/>
                  <a:pt x="1401358" y="320862"/>
                  <a:pt x="1257300" y="104775"/>
                </a:cubicBezTo>
                <a:cubicBezTo>
                  <a:pt x="1230824" y="65061"/>
                  <a:pt x="1162050" y="98425"/>
                  <a:pt x="1114425" y="95250"/>
                </a:cubicBezTo>
                <a:cubicBezTo>
                  <a:pt x="1045912" y="72412"/>
                  <a:pt x="1131471" y="100120"/>
                  <a:pt x="1047750" y="76200"/>
                </a:cubicBezTo>
                <a:cubicBezTo>
                  <a:pt x="1038096" y="73442"/>
                  <a:pt x="1029209" y="67033"/>
                  <a:pt x="1019175" y="66675"/>
                </a:cubicBezTo>
                <a:cubicBezTo>
                  <a:pt x="939851" y="63842"/>
                  <a:pt x="823913" y="52388"/>
                  <a:pt x="762000" y="47625"/>
                </a:cubicBezTo>
                <a:close/>
              </a:path>
            </a:pathLst>
          </a:cu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2076450" y="5457825"/>
            <a:ext cx="228636" cy="238125"/>
          </a:xfrm>
          <a:custGeom>
            <a:avLst/>
            <a:gdLst>
              <a:gd name="connsiteX0" fmla="*/ 0 w 228636"/>
              <a:gd name="connsiteY0" fmla="*/ 123825 h 238125"/>
              <a:gd name="connsiteX1" fmla="*/ 28575 w 228636"/>
              <a:gd name="connsiteY1" fmla="*/ 228600 h 238125"/>
              <a:gd name="connsiteX2" fmla="*/ 66675 w 228636"/>
              <a:gd name="connsiteY2" fmla="*/ 238125 h 238125"/>
              <a:gd name="connsiteX3" fmla="*/ 104775 w 228636"/>
              <a:gd name="connsiteY3" fmla="*/ 180975 h 238125"/>
              <a:gd name="connsiteX4" fmla="*/ 133350 w 228636"/>
              <a:gd name="connsiteY4" fmla="*/ 152400 h 238125"/>
              <a:gd name="connsiteX5" fmla="*/ 152400 w 228636"/>
              <a:gd name="connsiteY5" fmla="*/ 123825 h 238125"/>
              <a:gd name="connsiteX6" fmla="*/ 180975 w 228636"/>
              <a:gd name="connsiteY6" fmla="*/ 95250 h 238125"/>
              <a:gd name="connsiteX7" fmla="*/ 209550 w 228636"/>
              <a:gd name="connsiteY7" fmla="*/ 38100 h 238125"/>
              <a:gd name="connsiteX8" fmla="*/ 228600 w 228636"/>
              <a:gd name="connsiteY8" fmla="*/ 0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36" h="238125">
                <a:moveTo>
                  <a:pt x="0" y="123825"/>
                </a:moveTo>
                <a:cubicBezTo>
                  <a:pt x="2182" y="134733"/>
                  <a:pt x="18398" y="226056"/>
                  <a:pt x="28575" y="228600"/>
                </a:cubicBezTo>
                <a:lnTo>
                  <a:pt x="66675" y="238125"/>
                </a:lnTo>
                <a:cubicBezTo>
                  <a:pt x="128484" y="196919"/>
                  <a:pt x="66924" y="247214"/>
                  <a:pt x="104775" y="180975"/>
                </a:cubicBezTo>
                <a:cubicBezTo>
                  <a:pt x="111458" y="169279"/>
                  <a:pt x="124726" y="162748"/>
                  <a:pt x="133350" y="152400"/>
                </a:cubicBezTo>
                <a:cubicBezTo>
                  <a:pt x="140679" y="143606"/>
                  <a:pt x="145071" y="132619"/>
                  <a:pt x="152400" y="123825"/>
                </a:cubicBezTo>
                <a:cubicBezTo>
                  <a:pt x="161024" y="113477"/>
                  <a:pt x="173503" y="106458"/>
                  <a:pt x="180975" y="95250"/>
                </a:cubicBezTo>
                <a:cubicBezTo>
                  <a:pt x="192789" y="77529"/>
                  <a:pt x="199207" y="56718"/>
                  <a:pt x="209550" y="38100"/>
                </a:cubicBezTo>
                <a:cubicBezTo>
                  <a:pt x="230361" y="640"/>
                  <a:pt x="228600" y="22704"/>
                  <a:pt x="228600" y="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2056038" y="5657939"/>
            <a:ext cx="228636" cy="238125"/>
          </a:xfrm>
          <a:custGeom>
            <a:avLst/>
            <a:gdLst>
              <a:gd name="connsiteX0" fmla="*/ 0 w 228636"/>
              <a:gd name="connsiteY0" fmla="*/ 123825 h 238125"/>
              <a:gd name="connsiteX1" fmla="*/ 28575 w 228636"/>
              <a:gd name="connsiteY1" fmla="*/ 228600 h 238125"/>
              <a:gd name="connsiteX2" fmla="*/ 66675 w 228636"/>
              <a:gd name="connsiteY2" fmla="*/ 238125 h 238125"/>
              <a:gd name="connsiteX3" fmla="*/ 104775 w 228636"/>
              <a:gd name="connsiteY3" fmla="*/ 180975 h 238125"/>
              <a:gd name="connsiteX4" fmla="*/ 133350 w 228636"/>
              <a:gd name="connsiteY4" fmla="*/ 152400 h 238125"/>
              <a:gd name="connsiteX5" fmla="*/ 152400 w 228636"/>
              <a:gd name="connsiteY5" fmla="*/ 123825 h 238125"/>
              <a:gd name="connsiteX6" fmla="*/ 180975 w 228636"/>
              <a:gd name="connsiteY6" fmla="*/ 95250 h 238125"/>
              <a:gd name="connsiteX7" fmla="*/ 209550 w 228636"/>
              <a:gd name="connsiteY7" fmla="*/ 38100 h 238125"/>
              <a:gd name="connsiteX8" fmla="*/ 228600 w 228636"/>
              <a:gd name="connsiteY8" fmla="*/ 0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36" h="238125">
                <a:moveTo>
                  <a:pt x="0" y="123825"/>
                </a:moveTo>
                <a:cubicBezTo>
                  <a:pt x="2182" y="134733"/>
                  <a:pt x="18398" y="226056"/>
                  <a:pt x="28575" y="228600"/>
                </a:cubicBezTo>
                <a:lnTo>
                  <a:pt x="66675" y="238125"/>
                </a:lnTo>
                <a:cubicBezTo>
                  <a:pt x="128484" y="196919"/>
                  <a:pt x="66924" y="247214"/>
                  <a:pt x="104775" y="180975"/>
                </a:cubicBezTo>
                <a:cubicBezTo>
                  <a:pt x="111458" y="169279"/>
                  <a:pt x="124726" y="162748"/>
                  <a:pt x="133350" y="152400"/>
                </a:cubicBezTo>
                <a:cubicBezTo>
                  <a:pt x="140679" y="143606"/>
                  <a:pt x="145071" y="132619"/>
                  <a:pt x="152400" y="123825"/>
                </a:cubicBezTo>
                <a:cubicBezTo>
                  <a:pt x="161024" y="113477"/>
                  <a:pt x="173503" y="106458"/>
                  <a:pt x="180975" y="95250"/>
                </a:cubicBezTo>
                <a:cubicBezTo>
                  <a:pt x="192789" y="77529"/>
                  <a:pt x="199207" y="56718"/>
                  <a:pt x="209550" y="38100"/>
                </a:cubicBezTo>
                <a:cubicBezTo>
                  <a:pt x="230361" y="640"/>
                  <a:pt x="228600" y="22704"/>
                  <a:pt x="228600" y="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2038642" y="5948451"/>
            <a:ext cx="228636" cy="238125"/>
          </a:xfrm>
          <a:custGeom>
            <a:avLst/>
            <a:gdLst>
              <a:gd name="connsiteX0" fmla="*/ 0 w 228636"/>
              <a:gd name="connsiteY0" fmla="*/ 123825 h 238125"/>
              <a:gd name="connsiteX1" fmla="*/ 28575 w 228636"/>
              <a:gd name="connsiteY1" fmla="*/ 228600 h 238125"/>
              <a:gd name="connsiteX2" fmla="*/ 66675 w 228636"/>
              <a:gd name="connsiteY2" fmla="*/ 238125 h 238125"/>
              <a:gd name="connsiteX3" fmla="*/ 104775 w 228636"/>
              <a:gd name="connsiteY3" fmla="*/ 180975 h 238125"/>
              <a:gd name="connsiteX4" fmla="*/ 133350 w 228636"/>
              <a:gd name="connsiteY4" fmla="*/ 152400 h 238125"/>
              <a:gd name="connsiteX5" fmla="*/ 152400 w 228636"/>
              <a:gd name="connsiteY5" fmla="*/ 123825 h 238125"/>
              <a:gd name="connsiteX6" fmla="*/ 180975 w 228636"/>
              <a:gd name="connsiteY6" fmla="*/ 95250 h 238125"/>
              <a:gd name="connsiteX7" fmla="*/ 209550 w 228636"/>
              <a:gd name="connsiteY7" fmla="*/ 38100 h 238125"/>
              <a:gd name="connsiteX8" fmla="*/ 228600 w 228636"/>
              <a:gd name="connsiteY8" fmla="*/ 0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36" h="238125">
                <a:moveTo>
                  <a:pt x="0" y="123825"/>
                </a:moveTo>
                <a:cubicBezTo>
                  <a:pt x="2182" y="134733"/>
                  <a:pt x="18398" y="226056"/>
                  <a:pt x="28575" y="228600"/>
                </a:cubicBezTo>
                <a:lnTo>
                  <a:pt x="66675" y="238125"/>
                </a:lnTo>
                <a:cubicBezTo>
                  <a:pt x="128484" y="196919"/>
                  <a:pt x="66924" y="247214"/>
                  <a:pt x="104775" y="180975"/>
                </a:cubicBezTo>
                <a:cubicBezTo>
                  <a:pt x="111458" y="169279"/>
                  <a:pt x="124726" y="162748"/>
                  <a:pt x="133350" y="152400"/>
                </a:cubicBezTo>
                <a:cubicBezTo>
                  <a:pt x="140679" y="143606"/>
                  <a:pt x="145071" y="132619"/>
                  <a:pt x="152400" y="123825"/>
                </a:cubicBezTo>
                <a:cubicBezTo>
                  <a:pt x="161024" y="113477"/>
                  <a:pt x="173503" y="106458"/>
                  <a:pt x="180975" y="95250"/>
                </a:cubicBezTo>
                <a:cubicBezTo>
                  <a:pt x="192789" y="77529"/>
                  <a:pt x="199207" y="56718"/>
                  <a:pt x="209550" y="38100"/>
                </a:cubicBezTo>
                <a:cubicBezTo>
                  <a:pt x="230361" y="640"/>
                  <a:pt x="228600" y="22704"/>
                  <a:pt x="228600" y="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2023709" y="6229438"/>
            <a:ext cx="228636" cy="238125"/>
          </a:xfrm>
          <a:custGeom>
            <a:avLst/>
            <a:gdLst>
              <a:gd name="connsiteX0" fmla="*/ 0 w 228636"/>
              <a:gd name="connsiteY0" fmla="*/ 123825 h 238125"/>
              <a:gd name="connsiteX1" fmla="*/ 28575 w 228636"/>
              <a:gd name="connsiteY1" fmla="*/ 228600 h 238125"/>
              <a:gd name="connsiteX2" fmla="*/ 66675 w 228636"/>
              <a:gd name="connsiteY2" fmla="*/ 238125 h 238125"/>
              <a:gd name="connsiteX3" fmla="*/ 104775 w 228636"/>
              <a:gd name="connsiteY3" fmla="*/ 180975 h 238125"/>
              <a:gd name="connsiteX4" fmla="*/ 133350 w 228636"/>
              <a:gd name="connsiteY4" fmla="*/ 152400 h 238125"/>
              <a:gd name="connsiteX5" fmla="*/ 152400 w 228636"/>
              <a:gd name="connsiteY5" fmla="*/ 123825 h 238125"/>
              <a:gd name="connsiteX6" fmla="*/ 180975 w 228636"/>
              <a:gd name="connsiteY6" fmla="*/ 95250 h 238125"/>
              <a:gd name="connsiteX7" fmla="*/ 209550 w 228636"/>
              <a:gd name="connsiteY7" fmla="*/ 38100 h 238125"/>
              <a:gd name="connsiteX8" fmla="*/ 228600 w 228636"/>
              <a:gd name="connsiteY8" fmla="*/ 0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36" h="238125">
                <a:moveTo>
                  <a:pt x="0" y="123825"/>
                </a:moveTo>
                <a:cubicBezTo>
                  <a:pt x="2182" y="134733"/>
                  <a:pt x="18398" y="226056"/>
                  <a:pt x="28575" y="228600"/>
                </a:cubicBezTo>
                <a:lnTo>
                  <a:pt x="66675" y="238125"/>
                </a:lnTo>
                <a:cubicBezTo>
                  <a:pt x="128484" y="196919"/>
                  <a:pt x="66924" y="247214"/>
                  <a:pt x="104775" y="180975"/>
                </a:cubicBezTo>
                <a:cubicBezTo>
                  <a:pt x="111458" y="169279"/>
                  <a:pt x="124726" y="162748"/>
                  <a:pt x="133350" y="152400"/>
                </a:cubicBezTo>
                <a:cubicBezTo>
                  <a:pt x="140679" y="143606"/>
                  <a:pt x="145071" y="132619"/>
                  <a:pt x="152400" y="123825"/>
                </a:cubicBezTo>
                <a:cubicBezTo>
                  <a:pt x="161024" y="113477"/>
                  <a:pt x="173503" y="106458"/>
                  <a:pt x="180975" y="95250"/>
                </a:cubicBezTo>
                <a:cubicBezTo>
                  <a:pt x="192789" y="77529"/>
                  <a:pt x="199207" y="56718"/>
                  <a:pt x="209550" y="38100"/>
                </a:cubicBezTo>
                <a:cubicBezTo>
                  <a:pt x="230361" y="640"/>
                  <a:pt x="228600" y="22704"/>
                  <a:pt x="228600" y="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ight Arrow 1"/>
          <p:cNvSpPr/>
          <p:nvPr/>
        </p:nvSpPr>
        <p:spPr>
          <a:xfrm>
            <a:off x="1151763" y="4187485"/>
            <a:ext cx="782574" cy="23831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99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down)">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ipe(down)">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3"/>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3" grpId="0" animBg="1"/>
      <p:bldP spid="14" grpId="0" animBg="1"/>
      <p:bldP spid="15" grpId="0" animBg="1"/>
      <p:bldP spid="17" grpId="0"/>
      <p:bldP spid="18" grpId="0"/>
      <p:bldP spid="20" grpId="0" animBg="1"/>
      <p:bldP spid="21" grpId="0" animBg="1"/>
      <p:bldP spid="22" grpId="0" animBg="1"/>
      <p:bldP spid="23" grpId="0" animBg="1"/>
      <p:bldP spid="26" grpId="0" animBg="1"/>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54476" y="0"/>
            <a:ext cx="10037523" cy="6863417"/>
          </a:xfrm>
          <a:prstGeom prst="rect">
            <a:avLst/>
          </a:prstGeom>
          <a:solidFill>
            <a:schemeClr val="accent3">
              <a:lumMod val="20000"/>
              <a:lumOff val="80000"/>
            </a:schemeClr>
          </a:solidFill>
        </p:spPr>
        <p:txBody>
          <a:bodyPr wrap="square" rtlCol="0">
            <a:spAutoFit/>
          </a:bodyPr>
          <a:lstStyle/>
          <a:p>
            <a:r>
              <a:rPr lang="en-US" sz="2100" b="1" dirty="0" smtClean="0"/>
              <a:t>	</a:t>
            </a:r>
            <a:r>
              <a:rPr lang="en-US" sz="2100" b="1" dirty="0" smtClean="0">
                <a:solidFill>
                  <a:srgbClr val="0070C0"/>
                </a:solidFill>
              </a:rPr>
              <a:t>Muggings</a:t>
            </a:r>
            <a:r>
              <a:rPr lang="en-US" sz="2100" b="1" dirty="0">
                <a:solidFill>
                  <a:srgbClr val="0070C0"/>
                </a:solidFill>
              </a:rPr>
              <a:t>, shootings, and child custody battles are just a few events that regularly make the news. Then among the muck surfaces a ray of hope—a story about a middle school brother who elected to have surgery to save his brother’s life. </a:t>
            </a:r>
            <a:r>
              <a:rPr lang="en-US" sz="2100" b="1" dirty="0" smtClean="0">
                <a:solidFill>
                  <a:srgbClr val="0070C0"/>
                </a:solidFill>
              </a:rPr>
              <a:t>What </a:t>
            </a:r>
            <a:r>
              <a:rPr lang="en-US" sz="2100" b="1" dirty="0">
                <a:solidFill>
                  <a:srgbClr val="0070C0"/>
                </a:solidFill>
              </a:rPr>
              <a:t>are the diferences in these stories? If you peel back all the layers of reason, you will find a basic element of concern: concern for self or concern for others. When people are more concerned about others than themselves, everyone wins. </a:t>
            </a:r>
          </a:p>
          <a:p>
            <a:r>
              <a:rPr lang="en-US" sz="2100" b="1" dirty="0"/>
              <a:t>	</a:t>
            </a:r>
            <a:r>
              <a:rPr lang="en-US" sz="2100" b="1" dirty="0">
                <a:solidFill>
                  <a:schemeClr val="accent4">
                    <a:lumMod val="75000"/>
                  </a:schemeClr>
                </a:solidFill>
              </a:rPr>
              <a:t>Like the middle school brother, my grandmother was a person who was more concerned about others than about herself. She did not have much, but she gave what she had when someone needed it worse than she did. She always seemed to be clothing children and feeding families. She even opened her small home to my aunt and my four cousins when they were evicted by divorce and had no home of their own. Little did she know that someone noticed—someone who anonymously willed a beautiful home to her—someone who had also learned the joy of serving others. </a:t>
            </a:r>
          </a:p>
          <a:p>
            <a:r>
              <a:rPr lang="en-US" sz="2100" b="1" dirty="0" smtClean="0"/>
              <a:t>	</a:t>
            </a:r>
            <a:r>
              <a:rPr lang="en-US" sz="2100" b="1" dirty="0" smtClean="0">
                <a:solidFill>
                  <a:srgbClr val="7030A0"/>
                </a:solidFill>
              </a:rPr>
              <a:t>Sadly</a:t>
            </a:r>
            <a:r>
              <a:rPr lang="en-US" sz="2100" b="1" dirty="0">
                <a:solidFill>
                  <a:srgbClr val="7030A0"/>
                </a:solidFill>
              </a:rPr>
              <a:t>, our prisons are filled with people who have not learned the joy of looking out for the needs of others—the intrinsic satisfaction of making someone’s life a little better or the extrinsic joy of receiving an unexpected gift like a home. These special joys are reserved only for the selfless. These people, and the people they help, are the real winners in life.  </a:t>
            </a:r>
          </a:p>
          <a:p>
            <a:endParaRPr lang="en-US" sz="2000" dirty="0"/>
          </a:p>
        </p:txBody>
      </p:sp>
      <p:sp>
        <p:nvSpPr>
          <p:cNvPr id="3" name="TextBox 2"/>
          <p:cNvSpPr txBox="1"/>
          <p:nvPr/>
        </p:nvSpPr>
        <p:spPr>
          <a:xfrm>
            <a:off x="100208" y="1039660"/>
            <a:ext cx="1954060" cy="369332"/>
          </a:xfrm>
          <a:prstGeom prst="rect">
            <a:avLst/>
          </a:prstGeom>
          <a:solidFill>
            <a:schemeClr val="accent3">
              <a:lumMod val="20000"/>
              <a:lumOff val="80000"/>
            </a:schemeClr>
          </a:solidFill>
        </p:spPr>
        <p:txBody>
          <a:bodyPr wrap="square" rtlCol="0">
            <a:spAutoFit/>
          </a:bodyPr>
          <a:lstStyle/>
          <a:p>
            <a:pPr algn="ctr"/>
            <a:r>
              <a:rPr lang="en-US" b="1" dirty="0" smtClean="0">
                <a:solidFill>
                  <a:srgbClr val="0070C0"/>
                </a:solidFill>
              </a:rPr>
              <a:t>INTRODUCTION</a:t>
            </a:r>
            <a:endParaRPr lang="en-US" b="1" dirty="0">
              <a:solidFill>
                <a:srgbClr val="0070C0"/>
              </a:solidFill>
            </a:endParaRPr>
          </a:p>
        </p:txBody>
      </p:sp>
      <p:sp>
        <p:nvSpPr>
          <p:cNvPr id="4" name="TextBox 3"/>
          <p:cNvSpPr txBox="1"/>
          <p:nvPr/>
        </p:nvSpPr>
        <p:spPr>
          <a:xfrm>
            <a:off x="638827" y="3431708"/>
            <a:ext cx="851770" cy="369332"/>
          </a:xfrm>
          <a:prstGeom prst="rect">
            <a:avLst/>
          </a:prstGeom>
          <a:solidFill>
            <a:schemeClr val="accent3">
              <a:lumMod val="20000"/>
              <a:lumOff val="80000"/>
            </a:schemeClr>
          </a:solidFill>
        </p:spPr>
        <p:txBody>
          <a:bodyPr wrap="square" rtlCol="0">
            <a:spAutoFit/>
          </a:bodyPr>
          <a:lstStyle/>
          <a:p>
            <a:r>
              <a:rPr lang="en-US" b="1" dirty="0" smtClean="0">
                <a:solidFill>
                  <a:schemeClr val="accent4">
                    <a:lumMod val="75000"/>
                  </a:schemeClr>
                </a:solidFill>
              </a:rPr>
              <a:t>BODY</a:t>
            </a:r>
            <a:endParaRPr lang="en-US" b="1" dirty="0">
              <a:solidFill>
                <a:schemeClr val="accent4">
                  <a:lumMod val="75000"/>
                </a:schemeClr>
              </a:solidFill>
            </a:endParaRPr>
          </a:p>
        </p:txBody>
      </p:sp>
      <p:sp>
        <p:nvSpPr>
          <p:cNvPr id="5" name="TextBox 4"/>
          <p:cNvSpPr txBox="1"/>
          <p:nvPr/>
        </p:nvSpPr>
        <p:spPr>
          <a:xfrm>
            <a:off x="200416" y="5363228"/>
            <a:ext cx="1703540" cy="369332"/>
          </a:xfrm>
          <a:prstGeom prst="rect">
            <a:avLst/>
          </a:prstGeom>
          <a:solidFill>
            <a:schemeClr val="accent3">
              <a:lumMod val="20000"/>
              <a:lumOff val="80000"/>
            </a:schemeClr>
          </a:solidFill>
        </p:spPr>
        <p:txBody>
          <a:bodyPr wrap="square" rtlCol="0">
            <a:spAutoFit/>
          </a:bodyPr>
          <a:lstStyle/>
          <a:p>
            <a:r>
              <a:rPr lang="en-US" b="1" dirty="0" smtClean="0">
                <a:solidFill>
                  <a:srgbClr val="7030A0"/>
                </a:solidFill>
              </a:rPr>
              <a:t>CONCLUSION</a:t>
            </a:r>
            <a:endParaRPr lang="en-US" b="1" dirty="0">
              <a:solidFill>
                <a:srgbClr val="7030A0"/>
              </a:solidFill>
            </a:endParaRPr>
          </a:p>
        </p:txBody>
      </p:sp>
    </p:spTree>
    <p:extLst>
      <p:ext uri="{BB962C8B-B14F-4D97-AF65-F5344CB8AC3E}">
        <p14:creationId xmlns:p14="http://schemas.microsoft.com/office/powerpoint/2010/main" val="156306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up)">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wipe(up)">
                                      <p:cBhvr>
                                        <p:cTn id="22" dur="5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randombar(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Effect transition="in" filter="wipe(up)">
                                      <p:cBhvr>
                                        <p:cTn id="3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54477" y="0"/>
            <a:ext cx="10037523" cy="6863417"/>
          </a:xfrm>
          <a:prstGeom prst="rect">
            <a:avLst/>
          </a:prstGeom>
          <a:solidFill>
            <a:schemeClr val="accent3">
              <a:lumMod val="20000"/>
              <a:lumOff val="80000"/>
            </a:schemeClr>
          </a:solidFill>
        </p:spPr>
        <p:txBody>
          <a:bodyPr wrap="square" rtlCol="0">
            <a:spAutoFit/>
          </a:bodyPr>
          <a:lstStyle/>
          <a:p>
            <a:r>
              <a:rPr lang="en-US" sz="2100" b="1" dirty="0" smtClean="0"/>
              <a:t>	</a:t>
            </a:r>
            <a:r>
              <a:rPr lang="en-US" sz="2100" b="1" dirty="0" smtClean="0">
                <a:solidFill>
                  <a:srgbClr val="0070C0"/>
                </a:solidFill>
              </a:rPr>
              <a:t>Muggings</a:t>
            </a:r>
            <a:r>
              <a:rPr lang="en-US" sz="2100" b="1" dirty="0">
                <a:solidFill>
                  <a:srgbClr val="0070C0"/>
                </a:solidFill>
              </a:rPr>
              <a:t>, shootings, and child custody battles are just a few events that regularly make the news. Then among the muck surfaces a ray of hope—a story about a middle school brother who elected to have surgery to save his brother’s life.  What are the diferences in these stories? If you peel back all the layers of reason, you will find a basic element of concern: concern for self or concern for others. </a:t>
            </a:r>
            <a:r>
              <a:rPr lang="en-US" sz="2100" b="1" dirty="0">
                <a:solidFill>
                  <a:srgbClr val="FF0000"/>
                </a:solidFill>
              </a:rPr>
              <a:t>When people are more concerned about others than themselves, everyone wins. </a:t>
            </a:r>
          </a:p>
          <a:p>
            <a:r>
              <a:rPr lang="en-US" sz="2100" b="1" dirty="0"/>
              <a:t>	</a:t>
            </a:r>
            <a:r>
              <a:rPr lang="en-US" sz="2100" b="1" dirty="0">
                <a:solidFill>
                  <a:srgbClr val="0070C0"/>
                </a:solidFill>
              </a:rPr>
              <a:t>Like the middle school brother</a:t>
            </a:r>
            <a:r>
              <a:rPr lang="en-US" sz="2100" b="1" dirty="0">
                <a:solidFill>
                  <a:schemeClr val="accent4">
                    <a:lumMod val="75000"/>
                  </a:schemeClr>
                </a:solidFill>
              </a:rPr>
              <a:t>, my grandmother was a person who was more concerned about others than about herself. She did not have much, but she gave what she had when someone needed it worse than she did. She always seemed to be clothing children and feeding families. She even opened her small home to my aunt and my four cousins when they were evicted by divorce and had no home of their own. Little did she know that someone noticed—someone who anonymously willed a beautiful home to her—someone who had also learned the joy of serving others. </a:t>
            </a:r>
          </a:p>
          <a:p>
            <a:r>
              <a:rPr lang="en-US" sz="2100" b="1" dirty="0" smtClean="0"/>
              <a:t>	</a:t>
            </a:r>
            <a:r>
              <a:rPr lang="en-US" sz="2100" b="1" dirty="0" smtClean="0">
                <a:solidFill>
                  <a:srgbClr val="0070C0"/>
                </a:solidFill>
              </a:rPr>
              <a:t>Sadly</a:t>
            </a:r>
            <a:r>
              <a:rPr lang="en-US" sz="2100" b="1" dirty="0">
                <a:solidFill>
                  <a:srgbClr val="0070C0"/>
                </a:solidFill>
              </a:rPr>
              <a:t>, our prisons are filled with people </a:t>
            </a:r>
            <a:r>
              <a:rPr lang="en-US" sz="2100" b="1" dirty="0">
                <a:solidFill>
                  <a:schemeClr val="accent4">
                    <a:lumMod val="75000"/>
                  </a:schemeClr>
                </a:solidFill>
              </a:rPr>
              <a:t>who have not learned the joy of looking out for the needs of others</a:t>
            </a:r>
            <a:r>
              <a:rPr lang="en-US" sz="2100" b="1" dirty="0">
                <a:solidFill>
                  <a:srgbClr val="0070C0"/>
                </a:solidFill>
              </a:rPr>
              <a:t>—the intrinsic satisfaction of making someone’s life a little better </a:t>
            </a:r>
            <a:r>
              <a:rPr lang="en-US" sz="2100" b="1" dirty="0">
                <a:solidFill>
                  <a:schemeClr val="accent4">
                    <a:lumMod val="75000"/>
                  </a:schemeClr>
                </a:solidFill>
              </a:rPr>
              <a:t>or the extrinsic joy of receiving an unexpected gift like a home. These special joys are reserved only for the selfless. </a:t>
            </a:r>
            <a:r>
              <a:rPr lang="en-US" sz="2100" b="1" dirty="0">
                <a:solidFill>
                  <a:srgbClr val="FF0000"/>
                </a:solidFill>
              </a:rPr>
              <a:t>These people, and the people they help, are the real winners in life.  </a:t>
            </a:r>
          </a:p>
          <a:p>
            <a:endParaRPr lang="en-US" sz="2000" dirty="0"/>
          </a:p>
        </p:txBody>
      </p:sp>
      <p:sp>
        <p:nvSpPr>
          <p:cNvPr id="3" name="TextBox 2"/>
          <p:cNvSpPr txBox="1"/>
          <p:nvPr/>
        </p:nvSpPr>
        <p:spPr>
          <a:xfrm>
            <a:off x="75156" y="1565752"/>
            <a:ext cx="1954060" cy="646331"/>
          </a:xfrm>
          <a:prstGeom prst="rect">
            <a:avLst/>
          </a:prstGeom>
          <a:solidFill>
            <a:schemeClr val="accent3">
              <a:lumMod val="20000"/>
              <a:lumOff val="80000"/>
            </a:schemeClr>
          </a:solidFill>
        </p:spPr>
        <p:txBody>
          <a:bodyPr wrap="square" rtlCol="0">
            <a:spAutoFit/>
          </a:bodyPr>
          <a:lstStyle/>
          <a:p>
            <a:pPr algn="ctr"/>
            <a:r>
              <a:rPr lang="en-US" b="1" dirty="0" smtClean="0">
                <a:solidFill>
                  <a:srgbClr val="FF0000"/>
                </a:solidFill>
              </a:rPr>
              <a:t> THESIS is specific, clear</a:t>
            </a:r>
            <a:endParaRPr lang="en-US" b="1" dirty="0">
              <a:solidFill>
                <a:srgbClr val="FF0000"/>
              </a:solidFill>
            </a:endParaRPr>
          </a:p>
        </p:txBody>
      </p:sp>
      <p:sp>
        <p:nvSpPr>
          <p:cNvPr id="4" name="TextBox 3"/>
          <p:cNvSpPr txBox="1"/>
          <p:nvPr/>
        </p:nvSpPr>
        <p:spPr>
          <a:xfrm>
            <a:off x="250520" y="2379522"/>
            <a:ext cx="1603332" cy="646331"/>
          </a:xfrm>
          <a:prstGeom prst="rect">
            <a:avLst/>
          </a:prstGeom>
          <a:solidFill>
            <a:schemeClr val="accent3">
              <a:lumMod val="20000"/>
              <a:lumOff val="80000"/>
            </a:schemeClr>
          </a:solidFill>
        </p:spPr>
        <p:txBody>
          <a:bodyPr wrap="square" rtlCol="0">
            <a:spAutoFit/>
          </a:bodyPr>
          <a:lstStyle/>
          <a:p>
            <a:r>
              <a:rPr lang="en-US" b="1" dirty="0" smtClean="0">
                <a:solidFill>
                  <a:srgbClr val="0070C0"/>
                </a:solidFill>
              </a:rPr>
              <a:t>TRANSITION -linked to P1</a:t>
            </a:r>
            <a:endParaRPr lang="en-US" b="1" dirty="0">
              <a:solidFill>
                <a:srgbClr val="0070C0"/>
              </a:solidFill>
            </a:endParaRPr>
          </a:p>
        </p:txBody>
      </p:sp>
      <p:sp>
        <p:nvSpPr>
          <p:cNvPr id="5" name="TextBox 4"/>
          <p:cNvSpPr txBox="1"/>
          <p:nvPr/>
        </p:nvSpPr>
        <p:spPr>
          <a:xfrm>
            <a:off x="175365" y="5204999"/>
            <a:ext cx="1828800" cy="646331"/>
          </a:xfrm>
          <a:prstGeom prst="rect">
            <a:avLst/>
          </a:prstGeom>
          <a:solidFill>
            <a:schemeClr val="accent3">
              <a:lumMod val="20000"/>
              <a:lumOff val="80000"/>
            </a:schemeClr>
          </a:solidFill>
        </p:spPr>
        <p:txBody>
          <a:bodyPr wrap="square" rtlCol="0">
            <a:spAutoFit/>
          </a:bodyPr>
          <a:lstStyle/>
          <a:p>
            <a:r>
              <a:rPr lang="en-US" b="1" dirty="0" smtClean="0">
                <a:solidFill>
                  <a:srgbClr val="7030A0"/>
                </a:solidFill>
              </a:rPr>
              <a:t>CONCLUSION-linked to </a:t>
            </a:r>
            <a:r>
              <a:rPr lang="en-US" b="1" dirty="0" smtClean="0">
                <a:solidFill>
                  <a:schemeClr val="accent4">
                    <a:lumMod val="75000"/>
                  </a:schemeClr>
                </a:solidFill>
              </a:rPr>
              <a:t>P</a:t>
            </a:r>
            <a:r>
              <a:rPr lang="en-US" b="1" dirty="0" smtClean="0">
                <a:solidFill>
                  <a:srgbClr val="0070C0"/>
                </a:solidFill>
              </a:rPr>
              <a:t>1</a:t>
            </a:r>
            <a:r>
              <a:rPr lang="en-US" b="1" dirty="0" smtClean="0">
                <a:solidFill>
                  <a:schemeClr val="accent4">
                    <a:lumMod val="75000"/>
                  </a:schemeClr>
                </a:solidFill>
              </a:rPr>
              <a:t>,2</a:t>
            </a:r>
            <a:endParaRPr lang="en-US" b="1" dirty="0">
              <a:solidFill>
                <a:schemeClr val="accent4">
                  <a:lumMod val="75000"/>
                </a:schemeClr>
              </a:solidFill>
            </a:endParaRPr>
          </a:p>
        </p:txBody>
      </p:sp>
      <p:sp>
        <p:nvSpPr>
          <p:cNvPr id="6" name="TextBox 5"/>
          <p:cNvSpPr txBox="1"/>
          <p:nvPr/>
        </p:nvSpPr>
        <p:spPr>
          <a:xfrm>
            <a:off x="37578" y="233488"/>
            <a:ext cx="1991638" cy="923330"/>
          </a:xfrm>
          <a:prstGeom prst="rect">
            <a:avLst/>
          </a:prstGeom>
          <a:solidFill>
            <a:schemeClr val="accent3">
              <a:lumMod val="20000"/>
              <a:lumOff val="80000"/>
            </a:schemeClr>
          </a:solidFill>
        </p:spPr>
        <p:txBody>
          <a:bodyPr wrap="square" rtlCol="0">
            <a:spAutoFit/>
          </a:bodyPr>
          <a:lstStyle/>
          <a:p>
            <a:pPr algn="ctr"/>
            <a:r>
              <a:rPr lang="en-US" b="1" dirty="0" smtClean="0">
                <a:solidFill>
                  <a:srgbClr val="0070C0"/>
                </a:solidFill>
              </a:rPr>
              <a:t>INTRODUCTION –engages reader</a:t>
            </a:r>
            <a:endParaRPr lang="en-US" b="1" dirty="0">
              <a:solidFill>
                <a:srgbClr val="0070C0"/>
              </a:solidFill>
            </a:endParaRPr>
          </a:p>
        </p:txBody>
      </p:sp>
      <p:sp>
        <p:nvSpPr>
          <p:cNvPr id="7" name="TextBox 6"/>
          <p:cNvSpPr txBox="1"/>
          <p:nvPr/>
        </p:nvSpPr>
        <p:spPr>
          <a:xfrm>
            <a:off x="250520" y="4465738"/>
            <a:ext cx="1603332" cy="646331"/>
          </a:xfrm>
          <a:prstGeom prst="rect">
            <a:avLst/>
          </a:prstGeom>
          <a:solidFill>
            <a:schemeClr val="accent3">
              <a:lumMod val="20000"/>
              <a:lumOff val="80000"/>
            </a:schemeClr>
          </a:solidFill>
        </p:spPr>
        <p:txBody>
          <a:bodyPr wrap="square" rtlCol="0">
            <a:spAutoFit/>
          </a:bodyPr>
          <a:lstStyle/>
          <a:p>
            <a:r>
              <a:rPr lang="en-US" b="1" dirty="0" smtClean="0">
                <a:solidFill>
                  <a:srgbClr val="0070C0"/>
                </a:solidFill>
              </a:rPr>
              <a:t>TRANSITION -linked to P1</a:t>
            </a:r>
            <a:endParaRPr lang="en-US" b="1" dirty="0">
              <a:solidFill>
                <a:srgbClr val="0070C0"/>
              </a:solidFill>
            </a:endParaRPr>
          </a:p>
        </p:txBody>
      </p:sp>
      <p:sp>
        <p:nvSpPr>
          <p:cNvPr id="9" name="TextBox 8"/>
          <p:cNvSpPr txBox="1"/>
          <p:nvPr/>
        </p:nvSpPr>
        <p:spPr>
          <a:xfrm>
            <a:off x="75156" y="5944261"/>
            <a:ext cx="1954060" cy="923330"/>
          </a:xfrm>
          <a:prstGeom prst="rect">
            <a:avLst/>
          </a:prstGeom>
          <a:solidFill>
            <a:schemeClr val="accent3">
              <a:lumMod val="20000"/>
              <a:lumOff val="80000"/>
            </a:schemeClr>
          </a:solidFill>
        </p:spPr>
        <p:txBody>
          <a:bodyPr wrap="square" rtlCol="0">
            <a:spAutoFit/>
          </a:bodyPr>
          <a:lstStyle/>
          <a:p>
            <a:pPr algn="ctr"/>
            <a:r>
              <a:rPr lang="en-US" b="1" dirty="0" smtClean="0">
                <a:solidFill>
                  <a:srgbClr val="FF0000"/>
                </a:solidFill>
              </a:rPr>
              <a:t> THESIS connects to example</a:t>
            </a:r>
            <a:endParaRPr lang="en-US" b="1" dirty="0">
              <a:solidFill>
                <a:srgbClr val="FF0000"/>
              </a:solidFill>
            </a:endParaRPr>
          </a:p>
        </p:txBody>
      </p:sp>
      <p:sp>
        <p:nvSpPr>
          <p:cNvPr id="10" name="TextBox 9"/>
          <p:cNvSpPr txBox="1"/>
          <p:nvPr/>
        </p:nvSpPr>
        <p:spPr>
          <a:xfrm>
            <a:off x="200416" y="3368613"/>
            <a:ext cx="1703540" cy="923330"/>
          </a:xfrm>
          <a:prstGeom prst="rect">
            <a:avLst/>
          </a:prstGeom>
          <a:solidFill>
            <a:schemeClr val="accent3">
              <a:lumMod val="20000"/>
              <a:lumOff val="80000"/>
            </a:schemeClr>
          </a:solidFill>
        </p:spPr>
        <p:txBody>
          <a:bodyPr wrap="square" rtlCol="0">
            <a:spAutoFit/>
          </a:bodyPr>
          <a:lstStyle/>
          <a:p>
            <a:pPr algn="ctr"/>
            <a:r>
              <a:rPr lang="en-US" b="1" dirty="0" smtClean="0">
                <a:solidFill>
                  <a:schemeClr val="accent4">
                    <a:lumMod val="75000"/>
                  </a:schemeClr>
                </a:solidFill>
              </a:rPr>
              <a:t>BODY gives personal example</a:t>
            </a:r>
            <a:endParaRPr lang="en-US" b="1" dirty="0">
              <a:solidFill>
                <a:schemeClr val="accent4">
                  <a:lumMod val="75000"/>
                </a:schemeClr>
              </a:solidFill>
            </a:endParaRPr>
          </a:p>
        </p:txBody>
      </p:sp>
      <p:sp>
        <p:nvSpPr>
          <p:cNvPr id="11" name="TextBox 10"/>
          <p:cNvSpPr txBox="1"/>
          <p:nvPr/>
        </p:nvSpPr>
        <p:spPr>
          <a:xfrm>
            <a:off x="4800600" y="6405926"/>
            <a:ext cx="7391400" cy="369332"/>
          </a:xfrm>
          <a:prstGeom prst="rect">
            <a:avLst/>
          </a:prstGeom>
          <a:noFill/>
        </p:spPr>
        <p:txBody>
          <a:bodyPr wrap="square" rtlCol="0">
            <a:spAutoFit/>
          </a:bodyPr>
          <a:lstStyle/>
          <a:p>
            <a:r>
              <a:rPr lang="en-US" b="1" i="1" dirty="0" smtClean="0">
                <a:solidFill>
                  <a:schemeClr val="bg1"/>
                </a:solidFill>
              </a:rPr>
              <a:t>Colors show how Ideas are organized and developed effectively</a:t>
            </a:r>
            <a:endParaRPr lang="en-US" b="1" i="1" dirty="0">
              <a:solidFill>
                <a:schemeClr val="bg1"/>
              </a:solidFill>
            </a:endParaRPr>
          </a:p>
        </p:txBody>
      </p:sp>
    </p:spTree>
    <p:extLst>
      <p:ext uri="{BB962C8B-B14F-4D97-AF65-F5344CB8AC3E}">
        <p14:creationId xmlns:p14="http://schemas.microsoft.com/office/powerpoint/2010/main" val="349470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down)">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down)">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P spid="10"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54476" y="0"/>
            <a:ext cx="10037523" cy="6863417"/>
          </a:xfrm>
          <a:prstGeom prst="rect">
            <a:avLst/>
          </a:prstGeom>
          <a:solidFill>
            <a:schemeClr val="accent3">
              <a:lumMod val="20000"/>
              <a:lumOff val="80000"/>
            </a:schemeClr>
          </a:solidFill>
        </p:spPr>
        <p:txBody>
          <a:bodyPr wrap="square" rtlCol="0">
            <a:spAutoFit/>
          </a:bodyPr>
          <a:lstStyle/>
          <a:p>
            <a:r>
              <a:rPr lang="en-US" sz="2100" b="1" dirty="0" smtClean="0">
                <a:solidFill>
                  <a:schemeClr val="bg1"/>
                </a:solidFill>
              </a:rPr>
              <a:t>	Muggings</a:t>
            </a:r>
            <a:r>
              <a:rPr lang="en-US" sz="2100" b="1" dirty="0">
                <a:solidFill>
                  <a:schemeClr val="bg1"/>
                </a:solidFill>
              </a:rPr>
              <a:t>, shootings, and child custody battles are just a few events that regularly make the news. Then </a:t>
            </a:r>
            <a:r>
              <a:rPr lang="en-US" sz="2100" b="1" dirty="0">
                <a:solidFill>
                  <a:srgbClr val="FF0000"/>
                </a:solidFill>
              </a:rPr>
              <a:t>among the muck </a:t>
            </a:r>
            <a:r>
              <a:rPr lang="en-US" sz="2100" b="1" dirty="0" smtClean="0">
                <a:solidFill>
                  <a:srgbClr val="FF0000"/>
                </a:solidFill>
              </a:rPr>
              <a:t>surfaces a </a:t>
            </a:r>
            <a:r>
              <a:rPr lang="en-US" sz="2100" b="1" dirty="0">
                <a:solidFill>
                  <a:srgbClr val="FF0000"/>
                </a:solidFill>
              </a:rPr>
              <a:t>ray of hope—</a:t>
            </a:r>
            <a:r>
              <a:rPr lang="en-US" sz="2100" b="1" dirty="0">
                <a:solidFill>
                  <a:schemeClr val="bg1"/>
                </a:solidFill>
              </a:rPr>
              <a:t>a</a:t>
            </a:r>
            <a:r>
              <a:rPr lang="en-US" sz="2100" b="1" dirty="0">
                <a:solidFill>
                  <a:srgbClr val="FF0000"/>
                </a:solidFill>
              </a:rPr>
              <a:t> </a:t>
            </a:r>
            <a:r>
              <a:rPr lang="en-US" sz="2100" b="1" dirty="0">
                <a:solidFill>
                  <a:schemeClr val="bg1"/>
                </a:solidFill>
              </a:rPr>
              <a:t>story about a middle school brother who </a:t>
            </a:r>
            <a:r>
              <a:rPr lang="en-US" sz="2100" b="1" dirty="0">
                <a:solidFill>
                  <a:srgbClr val="FF0000"/>
                </a:solidFill>
              </a:rPr>
              <a:t>elected</a:t>
            </a:r>
            <a:r>
              <a:rPr lang="en-US" sz="2100" b="1" dirty="0">
                <a:solidFill>
                  <a:schemeClr val="bg1"/>
                </a:solidFill>
              </a:rPr>
              <a:t> to have surgery to save his brother’s life. </a:t>
            </a:r>
            <a:r>
              <a:rPr lang="en-US" sz="2100" b="1" dirty="0" smtClean="0">
                <a:solidFill>
                  <a:srgbClr val="FF0000"/>
                </a:solidFill>
              </a:rPr>
              <a:t>What </a:t>
            </a:r>
            <a:r>
              <a:rPr lang="en-US" sz="2100" b="1" dirty="0">
                <a:solidFill>
                  <a:srgbClr val="FF0000"/>
                </a:solidFill>
              </a:rPr>
              <a:t>are the diferences in these stories? </a:t>
            </a:r>
            <a:r>
              <a:rPr lang="en-US" sz="2100" b="1" dirty="0">
                <a:solidFill>
                  <a:schemeClr val="bg1"/>
                </a:solidFill>
              </a:rPr>
              <a:t>If you </a:t>
            </a:r>
            <a:r>
              <a:rPr lang="en-US" sz="2100" b="1" dirty="0" smtClean="0">
                <a:solidFill>
                  <a:srgbClr val="FF0000"/>
                </a:solidFill>
              </a:rPr>
              <a:t>peal</a:t>
            </a:r>
            <a:r>
              <a:rPr lang="en-US" sz="2100" b="1" dirty="0" smtClean="0">
                <a:solidFill>
                  <a:schemeClr val="bg1"/>
                </a:solidFill>
              </a:rPr>
              <a:t> </a:t>
            </a:r>
            <a:r>
              <a:rPr lang="en-US" sz="2100" b="1" dirty="0">
                <a:solidFill>
                  <a:srgbClr val="FF0000"/>
                </a:solidFill>
              </a:rPr>
              <a:t>back all the layers of reason</a:t>
            </a:r>
            <a:r>
              <a:rPr lang="en-US" sz="2100" b="1" dirty="0">
                <a:solidFill>
                  <a:schemeClr val="bg1"/>
                </a:solidFill>
              </a:rPr>
              <a:t>, you will find a </a:t>
            </a:r>
            <a:r>
              <a:rPr lang="en-US" sz="2100" b="1" dirty="0">
                <a:solidFill>
                  <a:srgbClr val="FF0000"/>
                </a:solidFill>
              </a:rPr>
              <a:t>basic element </a:t>
            </a:r>
            <a:r>
              <a:rPr lang="en-US" sz="2100" b="1" dirty="0">
                <a:solidFill>
                  <a:schemeClr val="bg1"/>
                </a:solidFill>
              </a:rPr>
              <a:t>of </a:t>
            </a:r>
            <a:r>
              <a:rPr lang="en-US" sz="2100" b="1" u="sng" dirty="0">
                <a:solidFill>
                  <a:srgbClr val="FF0000"/>
                </a:solidFill>
              </a:rPr>
              <a:t>concern: </a:t>
            </a:r>
            <a:r>
              <a:rPr lang="en-US" sz="2100" b="1" dirty="0">
                <a:solidFill>
                  <a:schemeClr val="bg1"/>
                </a:solidFill>
              </a:rPr>
              <a:t>concern for self or concern for others. When people are more concerned about others than themselves, everyone wins. </a:t>
            </a:r>
          </a:p>
          <a:p>
            <a:r>
              <a:rPr lang="en-US" sz="2100" b="1" dirty="0">
                <a:solidFill>
                  <a:schemeClr val="bg1"/>
                </a:solidFill>
              </a:rPr>
              <a:t>	Like the middle school brother, my </a:t>
            </a:r>
            <a:r>
              <a:rPr lang="en-US" sz="2100" b="1" dirty="0" smtClean="0">
                <a:solidFill>
                  <a:schemeClr val="bg1"/>
                </a:solidFill>
              </a:rPr>
              <a:t>grandmother </a:t>
            </a:r>
            <a:r>
              <a:rPr lang="en-US" sz="2100" b="1" dirty="0">
                <a:solidFill>
                  <a:schemeClr val="bg1"/>
                </a:solidFill>
              </a:rPr>
              <a:t>was a person who was more concerned about others than about herself. She did not have much, but she gave what she had when someone needed it worse than she did. She always seemed to be clothing children and feeding families. She even opened her small home to my aunt and my four cousins when they were </a:t>
            </a:r>
            <a:r>
              <a:rPr lang="en-US" sz="2100" b="1" dirty="0">
                <a:solidFill>
                  <a:srgbClr val="FF0000"/>
                </a:solidFill>
              </a:rPr>
              <a:t>evicted</a:t>
            </a:r>
            <a:r>
              <a:rPr lang="en-US" sz="2100" b="1" dirty="0">
                <a:solidFill>
                  <a:schemeClr val="bg1"/>
                </a:solidFill>
              </a:rPr>
              <a:t> by divorce and had no home of their own. Little did she know that someone noticed</a:t>
            </a:r>
            <a:r>
              <a:rPr lang="en-US" sz="2100" b="1" dirty="0">
                <a:solidFill>
                  <a:srgbClr val="FF0000"/>
                </a:solidFill>
              </a:rPr>
              <a:t>—</a:t>
            </a:r>
            <a:r>
              <a:rPr lang="en-US" sz="2100" b="1" dirty="0">
                <a:solidFill>
                  <a:schemeClr val="bg1"/>
                </a:solidFill>
              </a:rPr>
              <a:t>someone who </a:t>
            </a:r>
            <a:r>
              <a:rPr lang="en-US" sz="2100" b="1" dirty="0">
                <a:solidFill>
                  <a:srgbClr val="FF0000"/>
                </a:solidFill>
              </a:rPr>
              <a:t>anonymously</a:t>
            </a:r>
            <a:r>
              <a:rPr lang="en-US" sz="2100" b="1" dirty="0">
                <a:solidFill>
                  <a:schemeClr val="bg1"/>
                </a:solidFill>
              </a:rPr>
              <a:t> willed a beautiful home to her</a:t>
            </a:r>
            <a:r>
              <a:rPr lang="en-US" sz="2100" b="1" dirty="0">
                <a:solidFill>
                  <a:srgbClr val="FF0000"/>
                </a:solidFill>
              </a:rPr>
              <a:t>—</a:t>
            </a:r>
            <a:r>
              <a:rPr lang="en-US" sz="2100" b="1" dirty="0">
                <a:solidFill>
                  <a:schemeClr val="bg1"/>
                </a:solidFill>
              </a:rPr>
              <a:t>someone who had also learned the joy of serving others. </a:t>
            </a:r>
          </a:p>
          <a:p>
            <a:r>
              <a:rPr lang="en-US" sz="2100" b="1" dirty="0" smtClean="0">
                <a:solidFill>
                  <a:schemeClr val="bg1"/>
                </a:solidFill>
              </a:rPr>
              <a:t>	Sadly</a:t>
            </a:r>
            <a:r>
              <a:rPr lang="en-US" sz="2100" b="1" dirty="0">
                <a:solidFill>
                  <a:schemeClr val="bg1"/>
                </a:solidFill>
              </a:rPr>
              <a:t>, our prisons are filled with people who have not learned the joy of looking out for the needs of others</a:t>
            </a:r>
            <a:r>
              <a:rPr lang="en-US" sz="2100" b="1" dirty="0">
                <a:solidFill>
                  <a:srgbClr val="FF0000"/>
                </a:solidFill>
              </a:rPr>
              <a:t>—</a:t>
            </a:r>
            <a:r>
              <a:rPr lang="en-US" sz="2100" b="1" dirty="0">
                <a:solidFill>
                  <a:schemeClr val="bg1"/>
                </a:solidFill>
              </a:rPr>
              <a:t>the </a:t>
            </a:r>
            <a:r>
              <a:rPr lang="en-US" sz="2100" b="1" dirty="0">
                <a:solidFill>
                  <a:srgbClr val="FF0000"/>
                </a:solidFill>
              </a:rPr>
              <a:t>intrinsic</a:t>
            </a:r>
            <a:r>
              <a:rPr lang="en-US" sz="2100" b="1" dirty="0">
                <a:solidFill>
                  <a:schemeClr val="bg1"/>
                </a:solidFill>
              </a:rPr>
              <a:t> satisfaction of making someone’s life a little better or the </a:t>
            </a:r>
            <a:r>
              <a:rPr lang="en-US" sz="2100" b="1" dirty="0">
                <a:solidFill>
                  <a:srgbClr val="FF0000"/>
                </a:solidFill>
              </a:rPr>
              <a:t>extrinsic</a:t>
            </a:r>
            <a:r>
              <a:rPr lang="en-US" sz="2100" b="1" dirty="0">
                <a:solidFill>
                  <a:schemeClr val="bg1"/>
                </a:solidFill>
              </a:rPr>
              <a:t> joy of receiving an unexpected gift like a home. These special joys are reserved only for the </a:t>
            </a:r>
            <a:r>
              <a:rPr lang="en-US" sz="2100" b="1" dirty="0">
                <a:solidFill>
                  <a:srgbClr val="FF0000"/>
                </a:solidFill>
              </a:rPr>
              <a:t>selfless</a:t>
            </a:r>
            <a:r>
              <a:rPr lang="en-US" sz="2100" b="1" dirty="0">
                <a:solidFill>
                  <a:schemeClr val="bg1"/>
                </a:solidFill>
              </a:rPr>
              <a:t>. These people, and the people they help, are the real winners in life.  </a:t>
            </a:r>
          </a:p>
          <a:p>
            <a:endParaRPr lang="en-US" sz="2000" dirty="0"/>
          </a:p>
        </p:txBody>
      </p:sp>
      <p:sp>
        <p:nvSpPr>
          <p:cNvPr id="4" name="TextBox 3"/>
          <p:cNvSpPr txBox="1"/>
          <p:nvPr/>
        </p:nvSpPr>
        <p:spPr>
          <a:xfrm>
            <a:off x="155448" y="2197453"/>
            <a:ext cx="1871388" cy="1477328"/>
          </a:xfrm>
          <a:prstGeom prst="rect">
            <a:avLst/>
          </a:prstGeom>
          <a:solidFill>
            <a:srgbClr val="FF0000"/>
          </a:solidFill>
        </p:spPr>
        <p:txBody>
          <a:bodyPr wrap="square" rtlCol="0">
            <a:spAutoFit/>
          </a:bodyPr>
          <a:lstStyle/>
          <a:p>
            <a:pPr algn="ctr"/>
            <a:r>
              <a:rPr lang="en-US" b="1" dirty="0" smtClean="0">
                <a:solidFill>
                  <a:schemeClr val="accent3">
                    <a:lumMod val="60000"/>
                    <a:lumOff val="40000"/>
                  </a:schemeClr>
                </a:solidFill>
              </a:rPr>
              <a:t>OVER-THE-TOP</a:t>
            </a:r>
            <a:r>
              <a:rPr lang="en-US" dirty="0" smtClean="0">
                <a:solidFill>
                  <a:schemeClr val="accent3">
                    <a:lumMod val="60000"/>
                    <a:lumOff val="40000"/>
                  </a:schemeClr>
                </a:solidFill>
              </a:rPr>
              <a:t>: fluent use of </a:t>
            </a:r>
            <a:r>
              <a:rPr lang="en-US" u="sng" dirty="0" smtClean="0">
                <a:solidFill>
                  <a:schemeClr val="accent3">
                    <a:lumMod val="60000"/>
                    <a:lumOff val="40000"/>
                  </a:schemeClr>
                </a:solidFill>
              </a:rPr>
              <a:t>conventions</a:t>
            </a:r>
            <a:r>
              <a:rPr lang="en-US" dirty="0" smtClean="0">
                <a:solidFill>
                  <a:schemeClr val="accent3">
                    <a:lumMod val="60000"/>
                    <a:lumOff val="40000"/>
                  </a:schemeClr>
                </a:solidFill>
              </a:rPr>
              <a:t> and </a:t>
            </a:r>
            <a:r>
              <a:rPr lang="en-US" smtClean="0">
                <a:solidFill>
                  <a:schemeClr val="accent3">
                    <a:lumMod val="60000"/>
                    <a:lumOff val="40000"/>
                  </a:schemeClr>
                </a:solidFill>
              </a:rPr>
              <a:t>word </a:t>
            </a:r>
            <a:r>
              <a:rPr lang="en-US" smtClean="0">
                <a:solidFill>
                  <a:schemeClr val="accent3">
                    <a:lumMod val="60000"/>
                    <a:lumOff val="40000"/>
                  </a:schemeClr>
                </a:solidFill>
              </a:rPr>
              <a:t>choice</a:t>
            </a:r>
            <a:endParaRPr lang="en-US" dirty="0">
              <a:solidFill>
                <a:schemeClr val="accent3">
                  <a:lumMod val="60000"/>
                  <a:lumOff val="40000"/>
                </a:schemeClr>
              </a:solidFill>
            </a:endParaRPr>
          </a:p>
        </p:txBody>
      </p:sp>
      <p:sp>
        <p:nvSpPr>
          <p:cNvPr id="5" name="TextBox 4"/>
          <p:cNvSpPr txBox="1"/>
          <p:nvPr/>
        </p:nvSpPr>
        <p:spPr>
          <a:xfrm>
            <a:off x="7802838" y="6391656"/>
            <a:ext cx="4294674" cy="369332"/>
          </a:xfrm>
          <a:prstGeom prst="rect">
            <a:avLst/>
          </a:prstGeom>
          <a:noFill/>
        </p:spPr>
        <p:txBody>
          <a:bodyPr wrap="square" rtlCol="0">
            <a:spAutoFit/>
          </a:bodyPr>
          <a:lstStyle/>
          <a:p>
            <a:r>
              <a:rPr lang="en-US" b="1" i="1" dirty="0" smtClean="0">
                <a:solidFill>
                  <a:srgbClr val="0070C0"/>
                </a:solidFill>
              </a:rPr>
              <a:t>Can you find the two spelling errors?</a:t>
            </a:r>
            <a:endParaRPr lang="en-US" b="1" i="1" dirty="0">
              <a:solidFill>
                <a:srgbClr val="0070C0"/>
              </a:solidFill>
            </a:endParaRPr>
          </a:p>
        </p:txBody>
      </p:sp>
    </p:spTree>
    <p:extLst>
      <p:ext uri="{BB962C8B-B14F-4D97-AF65-F5344CB8AC3E}">
        <p14:creationId xmlns:p14="http://schemas.microsoft.com/office/powerpoint/2010/main" val="103906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515</TotalTime>
  <Words>83</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Century Gothic</vt:lpstr>
      <vt:lpstr>Vapor Trail</vt:lpstr>
      <vt:lpstr>EXPOSITORY WRITING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EXPOSITORY WRITING</dc:title>
  <dc:creator>Cindy Blevins</dc:creator>
  <cp:lastModifiedBy>Cindy Blevins</cp:lastModifiedBy>
  <cp:revision>27</cp:revision>
  <cp:lastPrinted>2017-03-06T16:01:09Z</cp:lastPrinted>
  <dcterms:created xsi:type="dcterms:W3CDTF">2017-03-05T18:07:56Z</dcterms:created>
  <dcterms:modified xsi:type="dcterms:W3CDTF">2017-03-09T22:05:12Z</dcterms:modified>
</cp:coreProperties>
</file>