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6" r:id="rId4"/>
    <p:sldId id="267" r:id="rId5"/>
    <p:sldId id="261" r:id="rId6"/>
    <p:sldId id="262" r:id="rId7"/>
    <p:sldId id="263" r:id="rId8"/>
    <p:sldId id="265" r:id="rId9"/>
    <p:sldId id="258" r:id="rId10"/>
    <p:sldId id="266"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Blevins" initials="CB" lastIdx="2" clrIdx="0">
    <p:extLst>
      <p:ext uri="{19B8F6BF-5375-455C-9EA6-DF929625EA0E}">
        <p15:presenceInfo xmlns:p15="http://schemas.microsoft.com/office/powerpoint/2012/main" userId="26a8e1f32e911e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ECEB"/>
    <a:srgbClr val="33CCCC"/>
    <a:srgbClr val="CFF9FD"/>
    <a:srgbClr val="9966FF"/>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44427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32933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418465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468918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789551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50588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109116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8E604A-DFEC-44FF-A96E-A014402DF6BD}"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1870406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8E604A-DFEC-44FF-A96E-A014402DF6BD}"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416860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604A-DFEC-44FF-A96E-A014402DF6BD}"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1533263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11201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43816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014637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1027067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3037445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577B5A1-8487-4E90-A57F-3E73AC65EE1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4859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054785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B8E604A-DFEC-44FF-A96E-A014402DF6BD}"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14308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B8E604A-DFEC-44FF-A96E-A014402DF6BD}"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041042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10124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16550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E604A-DFEC-44FF-A96E-A014402DF6BD}"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108247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8939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E604A-DFEC-44FF-A96E-A014402DF6BD}"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19688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E604A-DFEC-44FF-A96E-A014402DF6BD}"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56207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604A-DFEC-44FF-A96E-A014402DF6BD}"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315373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26172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604A-DFEC-44FF-A96E-A014402DF6BD}"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7B5A1-8487-4E90-A57F-3E73AC65EE1B}" type="slidenum">
              <a:rPr lang="en-US" smtClean="0"/>
              <a:t>‹#›</a:t>
            </a:fld>
            <a:endParaRPr lang="en-US"/>
          </a:p>
        </p:txBody>
      </p:sp>
    </p:spTree>
    <p:extLst>
      <p:ext uri="{BB962C8B-B14F-4D97-AF65-F5344CB8AC3E}">
        <p14:creationId xmlns:p14="http://schemas.microsoft.com/office/powerpoint/2010/main" val="418885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E604A-DFEC-44FF-A96E-A014402DF6BD}" type="datetimeFigureOut">
              <a:rPr lang="en-US" smtClean="0"/>
              <a:t>3/9/2017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7B5A1-8487-4E90-A57F-3E73AC65EE1B}" type="slidenum">
              <a:rPr lang="en-US" smtClean="0"/>
              <a:t>‹#›</a:t>
            </a:fld>
            <a:endParaRPr lang="en-US"/>
          </a:p>
        </p:txBody>
      </p:sp>
    </p:spTree>
    <p:extLst>
      <p:ext uri="{BB962C8B-B14F-4D97-AF65-F5344CB8AC3E}">
        <p14:creationId xmlns:p14="http://schemas.microsoft.com/office/powerpoint/2010/main" val="329955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B8E604A-DFEC-44FF-A96E-A014402DF6BD}" type="datetimeFigureOut">
              <a:rPr lang="en-US" smtClean="0"/>
              <a:t>3/9/2017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77B5A1-8487-4E90-A57F-3E73AC65EE1B}" type="slidenum">
              <a:rPr lang="en-US" smtClean="0"/>
              <a:t>‹#›</a:t>
            </a:fld>
            <a:endParaRPr lang="en-US"/>
          </a:p>
        </p:txBody>
      </p:sp>
    </p:spTree>
    <p:extLst>
      <p:ext uri="{BB962C8B-B14F-4D97-AF65-F5344CB8AC3E}">
        <p14:creationId xmlns:p14="http://schemas.microsoft.com/office/powerpoint/2010/main" val="14284406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2458" y="1208314"/>
            <a:ext cx="9144000" cy="2057400"/>
          </a:xfrm>
        </p:spPr>
        <p:txBody>
          <a:bodyPr/>
          <a:lstStyle/>
          <a:p>
            <a:r>
              <a:rPr lang="en-US" b="1" dirty="0" smtClean="0"/>
              <a:t>PERSUASIVE WRITING</a:t>
            </a:r>
            <a:endParaRPr lang="en-US" b="1" dirty="0"/>
          </a:p>
        </p:txBody>
      </p:sp>
      <p:sp>
        <p:nvSpPr>
          <p:cNvPr id="3" name="Subtitle 2"/>
          <p:cNvSpPr>
            <a:spLocks noGrp="1"/>
          </p:cNvSpPr>
          <p:nvPr>
            <p:ph type="subTitle" idx="1"/>
          </p:nvPr>
        </p:nvSpPr>
        <p:spPr>
          <a:xfrm>
            <a:off x="4947557" y="3583215"/>
            <a:ext cx="6640286" cy="685800"/>
          </a:xfrm>
        </p:spPr>
        <p:txBody>
          <a:bodyPr>
            <a:normAutofit/>
          </a:bodyPr>
          <a:lstStyle/>
          <a:p>
            <a:r>
              <a:rPr lang="en-US" sz="4000" dirty="0" smtClean="0"/>
              <a:t>IN COLOR</a:t>
            </a:r>
            <a:endParaRPr lang="en-US" sz="4000" dirty="0"/>
          </a:p>
        </p:txBody>
      </p:sp>
    </p:spTree>
    <p:extLst>
      <p:ext uri="{BB962C8B-B14F-4D97-AF65-F5344CB8AC3E}">
        <p14:creationId xmlns:p14="http://schemas.microsoft.com/office/powerpoint/2010/main" val="187657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1903984" y="852424"/>
            <a:ext cx="9436608" cy="6217087"/>
          </a:xfrm>
          <a:prstGeom prst="rect">
            <a:avLst/>
          </a:prstGeom>
          <a:noFill/>
        </p:spPr>
        <p:txBody>
          <a:bodyPr wrap="square" rtlCol="0">
            <a:spAutoFit/>
          </a:bodyPr>
          <a:lstStyle/>
          <a:p>
            <a:r>
              <a:rPr lang="en-US" sz="2000" b="1" dirty="0"/>
              <a:t>	</a:t>
            </a:r>
            <a:r>
              <a:rPr lang="en-US" sz="2000" dirty="0"/>
              <a:t>Maturity is the development of the mind or body. </a:t>
            </a:r>
            <a:r>
              <a:rPr lang="en-US" sz="2000" dirty="0">
                <a:solidFill>
                  <a:srgbClr val="FF0000"/>
                </a:solidFill>
              </a:rPr>
              <a:t>Through out </a:t>
            </a:r>
            <a:r>
              <a:rPr lang="en-US" sz="2000" dirty="0" err="1" smtClean="0"/>
              <a:t>life</a:t>
            </a:r>
            <a:r>
              <a:rPr lang="en-US" sz="2000" dirty="0" err="1" smtClean="0">
                <a:solidFill>
                  <a:srgbClr val="FF0000"/>
                </a:solidFill>
              </a:rPr>
              <a:t>,</a:t>
            </a:r>
            <a:r>
              <a:rPr lang="en-US" sz="2000" dirty="0" err="1" smtClean="0"/>
              <a:t>people’s</a:t>
            </a:r>
            <a:r>
              <a:rPr lang="en-US" sz="2000" dirty="0" smtClean="0"/>
              <a:t> </a:t>
            </a:r>
            <a:r>
              <a:rPr lang="en-US" sz="2000" dirty="0"/>
              <a:t>bodies often develop similarly and at a pace relative to their age. However, this is not always true about the mind. Maturity of the mind is gained through experience, not age.</a:t>
            </a:r>
            <a:br>
              <a:rPr lang="en-US" sz="2000" dirty="0"/>
            </a:br>
            <a:r>
              <a:rPr lang="en-US" sz="2000" dirty="0"/>
              <a:t>	The experiences that often require people to mature the most are ones of adversity. As individuals face </a:t>
            </a:r>
            <a:r>
              <a:rPr lang="en-US" sz="2000" dirty="0" err="1" smtClean="0"/>
              <a:t>difficulties</a:t>
            </a:r>
            <a:r>
              <a:rPr lang="en-US" sz="2000" dirty="0" err="1" smtClean="0">
                <a:solidFill>
                  <a:srgbClr val="FF0000"/>
                </a:solidFill>
              </a:rPr>
              <a:t>,</a:t>
            </a:r>
            <a:r>
              <a:rPr lang="en-US" sz="2000" dirty="0" err="1" smtClean="0"/>
              <a:t>they</a:t>
            </a:r>
            <a:r>
              <a:rPr lang="en-US" sz="2000" dirty="0" smtClean="0"/>
              <a:t> </a:t>
            </a:r>
            <a:r>
              <a:rPr lang="en-US" sz="2000" dirty="0"/>
              <a:t>must grow to overcome them. I, myself, have experienced this many times throughout my life and will continue to repeat this process till the day I die. However, one experience in particular required me to mature beyond any </a:t>
            </a:r>
            <a:r>
              <a:rPr lang="en-US" sz="2000" dirty="0" smtClean="0"/>
              <a:t>other: </a:t>
            </a:r>
            <a:r>
              <a:rPr lang="en-US" sz="2000" dirty="0"/>
              <a:t>the tearing of my ACL. It was an </a:t>
            </a:r>
            <a:r>
              <a:rPr lang="en-US" sz="2000" dirty="0" smtClean="0"/>
              <a:t>athlete</a:t>
            </a:r>
            <a:r>
              <a:rPr lang="en-US" sz="2000" dirty="0" smtClean="0">
                <a:solidFill>
                  <a:srgbClr val="FF0000"/>
                </a:solidFill>
              </a:rPr>
              <a:t>’</a:t>
            </a:r>
            <a:r>
              <a:rPr lang="en-US" sz="2000" dirty="0" smtClean="0"/>
              <a:t>s </a:t>
            </a:r>
            <a:r>
              <a:rPr lang="en-US" sz="2000" dirty="0"/>
              <a:t>worst nightmare: surgery, </a:t>
            </a:r>
            <a:r>
              <a:rPr lang="en-US" sz="2000" dirty="0">
                <a:solidFill>
                  <a:srgbClr val="FF0000"/>
                </a:solidFill>
              </a:rPr>
              <a:t>8</a:t>
            </a:r>
            <a:r>
              <a:rPr lang="en-US" sz="2000" dirty="0"/>
              <a:t> </a:t>
            </a:r>
            <a:r>
              <a:rPr lang="en-US" sz="2000" dirty="0" err="1" smtClean="0"/>
              <a:t>months</a:t>
            </a:r>
            <a:r>
              <a:rPr lang="en-US" sz="2000" dirty="0" err="1" smtClean="0">
                <a:solidFill>
                  <a:srgbClr val="FF0000"/>
                </a:solidFill>
              </a:rPr>
              <a:t>,</a:t>
            </a:r>
            <a:r>
              <a:rPr lang="en-US" sz="2000" dirty="0" err="1" smtClean="0"/>
              <a:t>recovery</a:t>
            </a:r>
            <a:r>
              <a:rPr lang="en-US" sz="2000" dirty="0" smtClean="0"/>
              <a:t> </a:t>
            </a:r>
            <a:r>
              <a:rPr lang="en-US" sz="2000" dirty="0"/>
              <a:t>and hours of watching your teammates play the games you so desperately wanted to be </a:t>
            </a:r>
            <a:r>
              <a:rPr lang="en-US" sz="2000" dirty="0">
                <a:solidFill>
                  <a:srgbClr val="FF0000"/>
                </a:solidFill>
              </a:rPr>
              <a:t>apart</a:t>
            </a:r>
            <a:r>
              <a:rPr lang="en-US" sz="2000" dirty="0"/>
              <a:t> of. What good could from this? I would ask myself daily. Not until later did I realize the answer was maturity. As I sat and watched those </a:t>
            </a:r>
            <a:r>
              <a:rPr lang="en-US" sz="2000" dirty="0">
                <a:solidFill>
                  <a:srgbClr val="FF0000"/>
                </a:solidFill>
              </a:rPr>
              <a:t>8</a:t>
            </a:r>
            <a:r>
              <a:rPr lang="en-US" sz="2000" dirty="0"/>
              <a:t> months I acquired a new appreciation for the sport </a:t>
            </a:r>
            <a:r>
              <a:rPr lang="en-US" sz="2000" dirty="0">
                <a:solidFill>
                  <a:srgbClr val="FF0000"/>
                </a:solidFill>
              </a:rPr>
              <a:t>&amp;</a:t>
            </a:r>
            <a:r>
              <a:rPr lang="en-US" sz="2000" dirty="0"/>
              <a:t> I learned new aspects of the game I never would have noticed on the field. I gained respect for my teammates and better </a:t>
            </a:r>
            <a:r>
              <a:rPr lang="en-US" sz="2000" dirty="0">
                <a:solidFill>
                  <a:srgbClr val="FF0000"/>
                </a:solidFill>
              </a:rPr>
              <a:t>understood</a:t>
            </a:r>
            <a:r>
              <a:rPr lang="en-US" sz="2000" dirty="0"/>
              <a:t> how I could help them and myself be successful. I came to realize how important it was to make every second count on the field and in life. This single experience matured me as a player and as a person beyond my years.</a:t>
            </a:r>
            <a:br>
              <a:rPr lang="en-US" sz="2000" dirty="0"/>
            </a:br>
            <a:r>
              <a:rPr lang="en-US" sz="2000" dirty="0"/>
              <a:t>	Although many people believe maturity is dependent on age, it should be recognized that the development comes from experience. Maturity is part of growing up and becoming a successful </a:t>
            </a:r>
            <a:r>
              <a:rPr lang="en-US" sz="2000" dirty="0" err="1" smtClean="0"/>
              <a:t>adult</a:t>
            </a:r>
            <a:r>
              <a:rPr lang="en-US" sz="2000" dirty="0" err="1">
                <a:solidFill>
                  <a:srgbClr val="FF0000"/>
                </a:solidFill>
              </a:rPr>
              <a:t>.</a:t>
            </a:r>
            <a:r>
              <a:rPr lang="en-US" sz="2000" dirty="0" err="1" smtClean="0">
                <a:solidFill>
                  <a:srgbClr val="FF0000"/>
                </a:solidFill>
              </a:rPr>
              <a:t>p</a:t>
            </a:r>
            <a:r>
              <a:rPr lang="en-US" sz="2000" dirty="0" err="1" smtClean="0"/>
              <a:t>erhaps</a:t>
            </a:r>
            <a:r>
              <a:rPr lang="en-US" sz="2000" dirty="0" smtClean="0"/>
              <a:t> </a:t>
            </a:r>
            <a:r>
              <a:rPr lang="en-US" sz="2000" dirty="0"/>
              <a:t>this why many </a:t>
            </a:r>
            <a:r>
              <a:rPr lang="en-US" sz="2000" dirty="0">
                <a:solidFill>
                  <a:srgbClr val="FF0000"/>
                </a:solidFill>
              </a:rPr>
              <a:t>mistakingly</a:t>
            </a:r>
            <a:r>
              <a:rPr lang="en-US" sz="2000" dirty="0"/>
              <a:t> associate it with age.</a:t>
            </a:r>
          </a:p>
          <a:p>
            <a:endParaRPr lang="en-US" dirty="0"/>
          </a:p>
        </p:txBody>
      </p:sp>
      <p:sp>
        <p:nvSpPr>
          <p:cNvPr id="2" name="TextBox 1"/>
          <p:cNvSpPr txBox="1"/>
          <p:nvPr/>
        </p:nvSpPr>
        <p:spPr>
          <a:xfrm>
            <a:off x="9738360" y="274320"/>
            <a:ext cx="1938528" cy="369332"/>
          </a:xfrm>
          <a:prstGeom prst="rect">
            <a:avLst/>
          </a:prstGeom>
          <a:solidFill>
            <a:srgbClr val="FF0000"/>
          </a:solidFill>
          <a:ln>
            <a:solidFill>
              <a:srgbClr val="FF0000"/>
            </a:solidFill>
          </a:ln>
        </p:spPr>
        <p:txBody>
          <a:bodyPr wrap="square" rtlCol="0">
            <a:spAutoFit/>
          </a:bodyPr>
          <a:lstStyle/>
          <a:p>
            <a:r>
              <a:rPr lang="en-US" b="1" dirty="0" smtClean="0">
                <a:solidFill>
                  <a:schemeClr val="bg1"/>
                </a:solidFill>
              </a:rPr>
              <a:t>12 ERRORS in RED</a:t>
            </a:r>
            <a:endParaRPr lang="en-US" b="1" dirty="0">
              <a:solidFill>
                <a:schemeClr val="bg1"/>
              </a:solidFill>
            </a:endParaRPr>
          </a:p>
        </p:txBody>
      </p:sp>
      <p:pic>
        <p:nvPicPr>
          <p:cNvPr id="6" name="Picture 5"/>
          <p:cNvPicPr>
            <a:picLocks noChangeAspect="1"/>
          </p:cNvPicPr>
          <p:nvPr/>
        </p:nvPicPr>
        <p:blipFill>
          <a:blip r:embed="rId2"/>
          <a:stretch>
            <a:fillRect/>
          </a:stretch>
        </p:blipFill>
        <p:spPr>
          <a:xfrm rot="5400000">
            <a:off x="-2415463" y="3162377"/>
            <a:ext cx="6111085" cy="1280160"/>
          </a:xfrm>
          <a:prstGeom prst="rect">
            <a:avLst/>
          </a:prstGeom>
        </p:spPr>
      </p:pic>
    </p:spTree>
    <p:extLst>
      <p:ext uri="{BB962C8B-B14F-4D97-AF65-F5344CB8AC3E}">
        <p14:creationId xmlns:p14="http://schemas.microsoft.com/office/powerpoint/2010/main" val="2701187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pic>
        <p:nvPicPr>
          <p:cNvPr id="2" name="Picture 1"/>
          <p:cNvPicPr>
            <a:picLocks noChangeAspect="1"/>
          </p:cNvPicPr>
          <p:nvPr/>
        </p:nvPicPr>
        <p:blipFill>
          <a:blip r:embed="rId2"/>
          <a:stretch>
            <a:fillRect/>
          </a:stretch>
        </p:blipFill>
        <p:spPr>
          <a:xfrm>
            <a:off x="1655064" y="1120882"/>
            <a:ext cx="10232136" cy="5318018"/>
          </a:xfrm>
          <a:prstGeom prst="rect">
            <a:avLst/>
          </a:prstGeom>
        </p:spPr>
      </p:pic>
      <p:sp>
        <p:nvSpPr>
          <p:cNvPr id="3" name="Left Brace 2"/>
          <p:cNvSpPr/>
          <p:nvPr/>
        </p:nvSpPr>
        <p:spPr>
          <a:xfrm>
            <a:off x="2671948" y="1120882"/>
            <a:ext cx="855023" cy="2774224"/>
          </a:xfrm>
          <a:prstGeom prst="leftBrace">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TextBox 6"/>
          <p:cNvSpPr txBox="1"/>
          <p:nvPr/>
        </p:nvSpPr>
        <p:spPr>
          <a:xfrm>
            <a:off x="815721" y="1676400"/>
            <a:ext cx="1209675" cy="923330"/>
          </a:xfrm>
          <a:prstGeom prst="rect">
            <a:avLst/>
          </a:prstGeom>
          <a:noFill/>
          <a:ln>
            <a:solidFill>
              <a:srgbClr val="FF0000"/>
            </a:solidFill>
          </a:ln>
        </p:spPr>
        <p:txBody>
          <a:bodyPr wrap="square" rtlCol="0">
            <a:spAutoFit/>
          </a:bodyPr>
          <a:lstStyle/>
          <a:p>
            <a:pPr algn="ctr"/>
            <a:r>
              <a:rPr lang="en-US" dirty="0" smtClean="0"/>
              <a:t>This is to help you </a:t>
            </a:r>
            <a:r>
              <a:rPr lang="en-US" b="1" dirty="0" smtClean="0"/>
              <a:t>think</a:t>
            </a:r>
            <a:endParaRPr lang="en-US" b="1" dirty="0"/>
          </a:p>
        </p:txBody>
      </p:sp>
      <p:sp>
        <p:nvSpPr>
          <p:cNvPr id="8" name="TextBox 7"/>
          <p:cNvSpPr txBox="1"/>
          <p:nvPr/>
        </p:nvSpPr>
        <p:spPr>
          <a:xfrm>
            <a:off x="753805" y="3779891"/>
            <a:ext cx="1409701" cy="923330"/>
          </a:xfrm>
          <a:prstGeom prst="rect">
            <a:avLst/>
          </a:prstGeom>
          <a:noFill/>
          <a:ln>
            <a:solidFill>
              <a:srgbClr val="FF0000"/>
            </a:solidFill>
          </a:ln>
        </p:spPr>
        <p:txBody>
          <a:bodyPr wrap="square" rtlCol="0">
            <a:spAutoFit/>
          </a:bodyPr>
          <a:lstStyle/>
          <a:p>
            <a:pPr algn="ctr"/>
            <a:r>
              <a:rPr lang="en-US" dirty="0"/>
              <a:t>Y</a:t>
            </a:r>
            <a:r>
              <a:rPr lang="en-US" dirty="0" smtClean="0"/>
              <a:t>ou </a:t>
            </a:r>
            <a:r>
              <a:rPr lang="en-US" b="1" dirty="0" smtClean="0"/>
              <a:t>must </a:t>
            </a:r>
            <a:r>
              <a:rPr lang="en-US" dirty="0" smtClean="0"/>
              <a:t> write about this</a:t>
            </a:r>
            <a:endParaRPr lang="en-US" b="1" dirty="0"/>
          </a:p>
        </p:txBody>
      </p:sp>
      <p:sp>
        <p:nvSpPr>
          <p:cNvPr id="10" name="TextBox 9"/>
          <p:cNvSpPr txBox="1"/>
          <p:nvPr/>
        </p:nvSpPr>
        <p:spPr>
          <a:xfrm>
            <a:off x="734755" y="5077188"/>
            <a:ext cx="1447800" cy="1200329"/>
          </a:xfrm>
          <a:prstGeom prst="rect">
            <a:avLst/>
          </a:prstGeom>
          <a:noFill/>
          <a:ln>
            <a:solidFill>
              <a:srgbClr val="FF0000"/>
            </a:solidFill>
          </a:ln>
        </p:spPr>
        <p:txBody>
          <a:bodyPr wrap="square" rtlCol="0">
            <a:spAutoFit/>
          </a:bodyPr>
          <a:lstStyle/>
          <a:p>
            <a:pPr algn="ctr"/>
            <a:r>
              <a:rPr lang="en-US" dirty="0" smtClean="0"/>
              <a:t>BE SURE to address each of these</a:t>
            </a:r>
            <a:endParaRPr lang="en-US" dirty="0"/>
          </a:p>
        </p:txBody>
      </p:sp>
      <p:sp>
        <p:nvSpPr>
          <p:cNvPr id="11" name="Freeform 10"/>
          <p:cNvSpPr/>
          <p:nvPr/>
        </p:nvSpPr>
        <p:spPr>
          <a:xfrm>
            <a:off x="3114069" y="3955075"/>
            <a:ext cx="663836" cy="350325"/>
          </a:xfrm>
          <a:custGeom>
            <a:avLst/>
            <a:gdLst>
              <a:gd name="connsiteX0" fmla="*/ 519468 w 663836"/>
              <a:gd name="connsiteY0" fmla="*/ 3314 h 350325"/>
              <a:gd name="connsiteX1" fmla="*/ 254773 w 663836"/>
              <a:gd name="connsiteY1" fmla="*/ 15346 h 350325"/>
              <a:gd name="connsiteX2" fmla="*/ 206647 w 663836"/>
              <a:gd name="connsiteY2" fmla="*/ 27378 h 350325"/>
              <a:gd name="connsiteX3" fmla="*/ 62268 w 663836"/>
              <a:gd name="connsiteY3" fmla="*/ 51441 h 350325"/>
              <a:gd name="connsiteX4" fmla="*/ 26173 w 663836"/>
              <a:gd name="connsiteY4" fmla="*/ 63472 h 350325"/>
              <a:gd name="connsiteX5" fmla="*/ 2110 w 663836"/>
              <a:gd name="connsiteY5" fmla="*/ 147693 h 350325"/>
              <a:gd name="connsiteX6" fmla="*/ 14142 w 663836"/>
              <a:gd name="connsiteY6" fmla="*/ 292072 h 350325"/>
              <a:gd name="connsiteX7" fmla="*/ 86331 w 663836"/>
              <a:gd name="connsiteY7" fmla="*/ 316136 h 350325"/>
              <a:gd name="connsiteX8" fmla="*/ 314931 w 663836"/>
              <a:gd name="connsiteY8" fmla="*/ 328167 h 350325"/>
              <a:gd name="connsiteX9" fmla="*/ 423215 w 663836"/>
              <a:gd name="connsiteY9" fmla="*/ 340199 h 350325"/>
              <a:gd name="connsiteX10" fmla="*/ 651815 w 663836"/>
              <a:gd name="connsiteY10" fmla="*/ 328167 h 350325"/>
              <a:gd name="connsiteX11" fmla="*/ 627752 w 663836"/>
              <a:gd name="connsiteY11" fmla="*/ 207851 h 350325"/>
              <a:gd name="connsiteX12" fmla="*/ 615720 w 663836"/>
              <a:gd name="connsiteY12" fmla="*/ 171757 h 350325"/>
              <a:gd name="connsiteX13" fmla="*/ 591657 w 663836"/>
              <a:gd name="connsiteY13" fmla="*/ 147693 h 350325"/>
              <a:gd name="connsiteX14" fmla="*/ 543531 w 663836"/>
              <a:gd name="connsiteY14" fmla="*/ 75504 h 350325"/>
              <a:gd name="connsiteX15" fmla="*/ 519468 w 663836"/>
              <a:gd name="connsiteY15" fmla="*/ 3314 h 35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836" h="350325">
                <a:moveTo>
                  <a:pt x="519468" y="3314"/>
                </a:moveTo>
                <a:cubicBezTo>
                  <a:pt x="471342" y="-6712"/>
                  <a:pt x="342836" y="8572"/>
                  <a:pt x="254773" y="15346"/>
                </a:cubicBezTo>
                <a:cubicBezTo>
                  <a:pt x="238286" y="16614"/>
                  <a:pt x="222916" y="24420"/>
                  <a:pt x="206647" y="27378"/>
                </a:cubicBezTo>
                <a:cubicBezTo>
                  <a:pt x="131919" y="40965"/>
                  <a:pt x="128790" y="34811"/>
                  <a:pt x="62268" y="51441"/>
                </a:cubicBezTo>
                <a:cubicBezTo>
                  <a:pt x="49964" y="54517"/>
                  <a:pt x="38205" y="59462"/>
                  <a:pt x="26173" y="63472"/>
                </a:cubicBezTo>
                <a:cubicBezTo>
                  <a:pt x="20501" y="80490"/>
                  <a:pt x="2110" y="132590"/>
                  <a:pt x="2110" y="147693"/>
                </a:cubicBezTo>
                <a:cubicBezTo>
                  <a:pt x="2110" y="195986"/>
                  <a:pt x="-7455" y="248877"/>
                  <a:pt x="14142" y="292072"/>
                </a:cubicBezTo>
                <a:cubicBezTo>
                  <a:pt x="25485" y="314759"/>
                  <a:pt x="61001" y="314803"/>
                  <a:pt x="86331" y="316136"/>
                </a:cubicBezTo>
                <a:lnTo>
                  <a:pt x="314931" y="328167"/>
                </a:lnTo>
                <a:cubicBezTo>
                  <a:pt x="351026" y="332178"/>
                  <a:pt x="386898" y="340199"/>
                  <a:pt x="423215" y="340199"/>
                </a:cubicBezTo>
                <a:cubicBezTo>
                  <a:pt x="499520" y="340199"/>
                  <a:pt x="587751" y="369620"/>
                  <a:pt x="651815" y="328167"/>
                </a:cubicBezTo>
                <a:cubicBezTo>
                  <a:pt x="686153" y="305948"/>
                  <a:pt x="636949" y="247703"/>
                  <a:pt x="627752" y="207851"/>
                </a:cubicBezTo>
                <a:cubicBezTo>
                  <a:pt x="624900" y="195494"/>
                  <a:pt x="622245" y="182632"/>
                  <a:pt x="615720" y="171757"/>
                </a:cubicBezTo>
                <a:cubicBezTo>
                  <a:pt x="609884" y="162030"/>
                  <a:pt x="598463" y="156768"/>
                  <a:pt x="591657" y="147693"/>
                </a:cubicBezTo>
                <a:cubicBezTo>
                  <a:pt x="574305" y="124557"/>
                  <a:pt x="570967" y="84650"/>
                  <a:pt x="543531" y="75504"/>
                </a:cubicBezTo>
                <a:cubicBezTo>
                  <a:pt x="503631" y="62204"/>
                  <a:pt x="567594" y="13340"/>
                  <a:pt x="519468" y="3314"/>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801979" y="4211053"/>
            <a:ext cx="6521116" cy="180473"/>
          </a:xfrm>
          <a:custGeom>
            <a:avLst/>
            <a:gdLst>
              <a:gd name="connsiteX0" fmla="*/ 0 w 6521116"/>
              <a:gd name="connsiteY0" fmla="*/ 0 h 180473"/>
              <a:gd name="connsiteX1" fmla="*/ 168442 w 6521116"/>
              <a:gd name="connsiteY1" fmla="*/ 24063 h 180473"/>
              <a:gd name="connsiteX2" fmla="*/ 601579 w 6521116"/>
              <a:gd name="connsiteY2" fmla="*/ 48126 h 180473"/>
              <a:gd name="connsiteX3" fmla="*/ 1070810 w 6521116"/>
              <a:gd name="connsiteY3" fmla="*/ 72189 h 180473"/>
              <a:gd name="connsiteX4" fmla="*/ 1106905 w 6521116"/>
              <a:gd name="connsiteY4" fmla="*/ 84221 h 180473"/>
              <a:gd name="connsiteX5" fmla="*/ 1215189 w 6521116"/>
              <a:gd name="connsiteY5" fmla="*/ 108284 h 180473"/>
              <a:gd name="connsiteX6" fmla="*/ 1708484 w 6521116"/>
              <a:gd name="connsiteY6" fmla="*/ 132347 h 180473"/>
              <a:gd name="connsiteX7" fmla="*/ 1864895 w 6521116"/>
              <a:gd name="connsiteY7" fmla="*/ 120315 h 180473"/>
              <a:gd name="connsiteX8" fmla="*/ 1949116 w 6521116"/>
              <a:gd name="connsiteY8" fmla="*/ 96252 h 180473"/>
              <a:gd name="connsiteX9" fmla="*/ 1997242 w 6521116"/>
              <a:gd name="connsiteY9" fmla="*/ 84221 h 180473"/>
              <a:gd name="connsiteX10" fmla="*/ 2382253 w 6521116"/>
              <a:gd name="connsiteY10" fmla="*/ 60158 h 180473"/>
              <a:gd name="connsiteX11" fmla="*/ 2502568 w 6521116"/>
              <a:gd name="connsiteY11" fmla="*/ 36094 h 180473"/>
              <a:gd name="connsiteX12" fmla="*/ 2586789 w 6521116"/>
              <a:gd name="connsiteY12" fmla="*/ 0 h 180473"/>
              <a:gd name="connsiteX13" fmla="*/ 2779295 w 6521116"/>
              <a:gd name="connsiteY13" fmla="*/ 12031 h 180473"/>
              <a:gd name="connsiteX14" fmla="*/ 2839453 w 6521116"/>
              <a:gd name="connsiteY14" fmla="*/ 48126 h 180473"/>
              <a:gd name="connsiteX15" fmla="*/ 2899610 w 6521116"/>
              <a:gd name="connsiteY15" fmla="*/ 60158 h 180473"/>
              <a:gd name="connsiteX16" fmla="*/ 2935705 w 6521116"/>
              <a:gd name="connsiteY16" fmla="*/ 72189 h 180473"/>
              <a:gd name="connsiteX17" fmla="*/ 3043989 w 6521116"/>
              <a:gd name="connsiteY17" fmla="*/ 108284 h 180473"/>
              <a:gd name="connsiteX18" fmla="*/ 3801979 w 6521116"/>
              <a:gd name="connsiteY18" fmla="*/ 120315 h 180473"/>
              <a:gd name="connsiteX19" fmla="*/ 4259179 w 6521116"/>
              <a:gd name="connsiteY19" fmla="*/ 108284 h 180473"/>
              <a:gd name="connsiteX20" fmla="*/ 4403558 w 6521116"/>
              <a:gd name="connsiteY20" fmla="*/ 84221 h 180473"/>
              <a:gd name="connsiteX21" fmla="*/ 4511842 w 6521116"/>
              <a:gd name="connsiteY21" fmla="*/ 60158 h 180473"/>
              <a:gd name="connsiteX22" fmla="*/ 4584032 w 6521116"/>
              <a:gd name="connsiteY22" fmla="*/ 48126 h 180473"/>
              <a:gd name="connsiteX23" fmla="*/ 4836695 w 6521116"/>
              <a:gd name="connsiteY23" fmla="*/ 60158 h 180473"/>
              <a:gd name="connsiteX24" fmla="*/ 4860758 w 6521116"/>
              <a:gd name="connsiteY24" fmla="*/ 96252 h 180473"/>
              <a:gd name="connsiteX25" fmla="*/ 4932947 w 6521116"/>
              <a:gd name="connsiteY25" fmla="*/ 120315 h 180473"/>
              <a:gd name="connsiteX26" fmla="*/ 5053263 w 6521116"/>
              <a:gd name="connsiteY26" fmla="*/ 144379 h 180473"/>
              <a:gd name="connsiteX27" fmla="*/ 5197642 w 6521116"/>
              <a:gd name="connsiteY27" fmla="*/ 168442 h 180473"/>
              <a:gd name="connsiteX28" fmla="*/ 5342021 w 6521116"/>
              <a:gd name="connsiteY28" fmla="*/ 180473 h 180473"/>
              <a:gd name="connsiteX29" fmla="*/ 5715000 w 6521116"/>
              <a:gd name="connsiteY29" fmla="*/ 168442 h 180473"/>
              <a:gd name="connsiteX30" fmla="*/ 5751095 w 6521116"/>
              <a:gd name="connsiteY30" fmla="*/ 156410 h 180473"/>
              <a:gd name="connsiteX31" fmla="*/ 5835316 w 6521116"/>
              <a:gd name="connsiteY31" fmla="*/ 144379 h 180473"/>
              <a:gd name="connsiteX32" fmla="*/ 6208295 w 6521116"/>
              <a:gd name="connsiteY32" fmla="*/ 156410 h 180473"/>
              <a:gd name="connsiteX33" fmla="*/ 6268453 w 6521116"/>
              <a:gd name="connsiteY33" fmla="*/ 168442 h 180473"/>
              <a:gd name="connsiteX34" fmla="*/ 6521116 w 6521116"/>
              <a:gd name="connsiteY34" fmla="*/ 168442 h 18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21116" h="180473">
                <a:moveTo>
                  <a:pt x="0" y="0"/>
                </a:moveTo>
                <a:cubicBezTo>
                  <a:pt x="51644" y="8607"/>
                  <a:pt x="117488" y="20589"/>
                  <a:pt x="168442" y="24063"/>
                </a:cubicBezTo>
                <a:cubicBezTo>
                  <a:pt x="312709" y="33899"/>
                  <a:pt x="601579" y="48126"/>
                  <a:pt x="601579" y="48126"/>
                </a:cubicBezTo>
                <a:cubicBezTo>
                  <a:pt x="822020" y="84868"/>
                  <a:pt x="553608" y="43456"/>
                  <a:pt x="1070810" y="72189"/>
                </a:cubicBezTo>
                <a:cubicBezTo>
                  <a:pt x="1083473" y="72892"/>
                  <a:pt x="1094710" y="80737"/>
                  <a:pt x="1106905" y="84221"/>
                </a:cubicBezTo>
                <a:cubicBezTo>
                  <a:pt x="1127527" y="90113"/>
                  <a:pt x="1197366" y="106734"/>
                  <a:pt x="1215189" y="108284"/>
                </a:cubicBezTo>
                <a:cubicBezTo>
                  <a:pt x="1300927" y="115739"/>
                  <a:pt x="1644321" y="129557"/>
                  <a:pt x="1708484" y="132347"/>
                </a:cubicBezTo>
                <a:cubicBezTo>
                  <a:pt x="1760621" y="128336"/>
                  <a:pt x="1813183" y="128072"/>
                  <a:pt x="1864895" y="120315"/>
                </a:cubicBezTo>
                <a:cubicBezTo>
                  <a:pt x="1893769" y="115984"/>
                  <a:pt x="1920948" y="103934"/>
                  <a:pt x="1949116" y="96252"/>
                </a:cubicBezTo>
                <a:cubicBezTo>
                  <a:pt x="1965069" y="91901"/>
                  <a:pt x="1980797" y="85952"/>
                  <a:pt x="1997242" y="84221"/>
                </a:cubicBezTo>
                <a:cubicBezTo>
                  <a:pt x="2039256" y="79798"/>
                  <a:pt x="2351566" y="61963"/>
                  <a:pt x="2382253" y="60158"/>
                </a:cubicBezTo>
                <a:cubicBezTo>
                  <a:pt x="2398540" y="57443"/>
                  <a:pt x="2479724" y="45885"/>
                  <a:pt x="2502568" y="36094"/>
                </a:cubicBezTo>
                <a:cubicBezTo>
                  <a:pt x="2618884" y="-13756"/>
                  <a:pt x="2448632" y="34538"/>
                  <a:pt x="2586789" y="0"/>
                </a:cubicBezTo>
                <a:cubicBezTo>
                  <a:pt x="2650958" y="4010"/>
                  <a:pt x="2715354" y="5300"/>
                  <a:pt x="2779295" y="12031"/>
                </a:cubicBezTo>
                <a:cubicBezTo>
                  <a:pt x="2858360" y="20354"/>
                  <a:pt x="2777611" y="21622"/>
                  <a:pt x="2839453" y="48126"/>
                </a:cubicBezTo>
                <a:cubicBezTo>
                  <a:pt x="2858249" y="56182"/>
                  <a:pt x="2879771" y="55198"/>
                  <a:pt x="2899610" y="60158"/>
                </a:cubicBezTo>
                <a:cubicBezTo>
                  <a:pt x="2911914" y="63234"/>
                  <a:pt x="2923673" y="68179"/>
                  <a:pt x="2935705" y="72189"/>
                </a:cubicBezTo>
                <a:cubicBezTo>
                  <a:pt x="2981033" y="102407"/>
                  <a:pt x="2976204" y="106319"/>
                  <a:pt x="3043989" y="108284"/>
                </a:cubicBezTo>
                <a:cubicBezTo>
                  <a:pt x="3296578" y="115605"/>
                  <a:pt x="3549316" y="116305"/>
                  <a:pt x="3801979" y="120315"/>
                </a:cubicBezTo>
                <a:cubicBezTo>
                  <a:pt x="3954379" y="116305"/>
                  <a:pt x="4107000" y="117415"/>
                  <a:pt x="4259179" y="108284"/>
                </a:cubicBezTo>
                <a:cubicBezTo>
                  <a:pt x="4307882" y="105362"/>
                  <a:pt x="4355510" y="92700"/>
                  <a:pt x="4403558" y="84221"/>
                </a:cubicBezTo>
                <a:cubicBezTo>
                  <a:pt x="4582134" y="52707"/>
                  <a:pt x="4361235" y="90279"/>
                  <a:pt x="4511842" y="60158"/>
                </a:cubicBezTo>
                <a:cubicBezTo>
                  <a:pt x="4535764" y="55374"/>
                  <a:pt x="4559969" y="52137"/>
                  <a:pt x="4584032" y="48126"/>
                </a:cubicBezTo>
                <a:cubicBezTo>
                  <a:pt x="4668253" y="52137"/>
                  <a:pt x="4753625" y="45711"/>
                  <a:pt x="4836695" y="60158"/>
                </a:cubicBezTo>
                <a:cubicBezTo>
                  <a:pt x="4850941" y="62636"/>
                  <a:pt x="4848496" y="88588"/>
                  <a:pt x="4860758" y="96252"/>
                </a:cubicBezTo>
                <a:cubicBezTo>
                  <a:pt x="4882267" y="109695"/>
                  <a:pt x="4908884" y="112294"/>
                  <a:pt x="4932947" y="120315"/>
                </a:cubicBezTo>
                <a:cubicBezTo>
                  <a:pt x="4995947" y="141315"/>
                  <a:pt x="4956482" y="130553"/>
                  <a:pt x="5053263" y="144379"/>
                </a:cubicBezTo>
                <a:cubicBezTo>
                  <a:pt x="5120996" y="166955"/>
                  <a:pt x="5084815" y="157697"/>
                  <a:pt x="5197642" y="168442"/>
                </a:cubicBezTo>
                <a:cubicBezTo>
                  <a:pt x="5245718" y="173021"/>
                  <a:pt x="5293895" y="176463"/>
                  <a:pt x="5342021" y="180473"/>
                </a:cubicBezTo>
                <a:cubicBezTo>
                  <a:pt x="5466347" y="176463"/>
                  <a:pt x="5590824" y="175746"/>
                  <a:pt x="5715000" y="168442"/>
                </a:cubicBezTo>
                <a:cubicBezTo>
                  <a:pt x="5727661" y="167697"/>
                  <a:pt x="5738659" y="158897"/>
                  <a:pt x="5751095" y="156410"/>
                </a:cubicBezTo>
                <a:cubicBezTo>
                  <a:pt x="5778903" y="150848"/>
                  <a:pt x="5807242" y="148389"/>
                  <a:pt x="5835316" y="144379"/>
                </a:cubicBezTo>
                <a:cubicBezTo>
                  <a:pt x="5959642" y="148389"/>
                  <a:pt x="6084096" y="149510"/>
                  <a:pt x="6208295" y="156410"/>
                </a:cubicBezTo>
                <a:cubicBezTo>
                  <a:pt x="6228713" y="157544"/>
                  <a:pt x="6248018" y="167656"/>
                  <a:pt x="6268453" y="168442"/>
                </a:cubicBezTo>
                <a:cubicBezTo>
                  <a:pt x="6352612" y="171679"/>
                  <a:pt x="6436895" y="168442"/>
                  <a:pt x="6521116" y="168442"/>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174263" y="4536601"/>
            <a:ext cx="1371600" cy="47290"/>
          </a:xfrm>
          <a:custGeom>
            <a:avLst/>
            <a:gdLst>
              <a:gd name="connsiteX0" fmla="*/ 0 w 1371600"/>
              <a:gd name="connsiteY0" fmla="*/ 23226 h 47290"/>
              <a:gd name="connsiteX1" fmla="*/ 180474 w 1371600"/>
              <a:gd name="connsiteY1" fmla="*/ 47290 h 47290"/>
              <a:gd name="connsiteX2" fmla="*/ 421105 w 1371600"/>
              <a:gd name="connsiteY2" fmla="*/ 35258 h 47290"/>
              <a:gd name="connsiteX3" fmla="*/ 1167063 w 1371600"/>
              <a:gd name="connsiteY3" fmla="*/ 11195 h 47290"/>
              <a:gd name="connsiteX4" fmla="*/ 1371600 w 1371600"/>
              <a:gd name="connsiteY4" fmla="*/ 11195 h 47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47290">
                <a:moveTo>
                  <a:pt x="0" y="23226"/>
                </a:moveTo>
                <a:cubicBezTo>
                  <a:pt x="63996" y="36026"/>
                  <a:pt x="110142" y="47290"/>
                  <a:pt x="180474" y="47290"/>
                </a:cubicBezTo>
                <a:cubicBezTo>
                  <a:pt x="260785" y="47290"/>
                  <a:pt x="340895" y="39269"/>
                  <a:pt x="421105" y="35258"/>
                </a:cubicBezTo>
                <a:cubicBezTo>
                  <a:pt x="694091" y="-32991"/>
                  <a:pt x="464493" y="20562"/>
                  <a:pt x="1167063" y="11195"/>
                </a:cubicBezTo>
                <a:cubicBezTo>
                  <a:pt x="1235236" y="10286"/>
                  <a:pt x="1303421" y="11195"/>
                  <a:pt x="1371600" y="11195"/>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043956" y="4644189"/>
            <a:ext cx="1564139" cy="312822"/>
          </a:xfrm>
          <a:custGeom>
            <a:avLst/>
            <a:gdLst>
              <a:gd name="connsiteX0" fmla="*/ 1467886 w 1564139"/>
              <a:gd name="connsiteY0" fmla="*/ 60158 h 312822"/>
              <a:gd name="connsiteX1" fmla="*/ 1407728 w 1564139"/>
              <a:gd name="connsiteY1" fmla="*/ 36095 h 312822"/>
              <a:gd name="connsiteX2" fmla="*/ 1359602 w 1564139"/>
              <a:gd name="connsiteY2" fmla="*/ 24064 h 312822"/>
              <a:gd name="connsiteX3" fmla="*/ 1275381 w 1564139"/>
              <a:gd name="connsiteY3" fmla="*/ 0 h 312822"/>
              <a:gd name="connsiteX4" fmla="*/ 541455 w 1564139"/>
              <a:gd name="connsiteY4" fmla="*/ 12032 h 312822"/>
              <a:gd name="connsiteX5" fmla="*/ 397076 w 1564139"/>
              <a:gd name="connsiteY5" fmla="*/ 36095 h 312822"/>
              <a:gd name="connsiteX6" fmla="*/ 192539 w 1564139"/>
              <a:gd name="connsiteY6" fmla="*/ 48127 h 312822"/>
              <a:gd name="connsiteX7" fmla="*/ 96286 w 1564139"/>
              <a:gd name="connsiteY7" fmla="*/ 60158 h 312822"/>
              <a:gd name="connsiteX8" fmla="*/ 12065 w 1564139"/>
              <a:gd name="connsiteY8" fmla="*/ 72190 h 312822"/>
              <a:gd name="connsiteX9" fmla="*/ 24097 w 1564139"/>
              <a:gd name="connsiteY9" fmla="*/ 288758 h 312822"/>
              <a:gd name="connsiteX10" fmla="*/ 96286 w 1564139"/>
              <a:gd name="connsiteY10" fmla="*/ 312822 h 312822"/>
              <a:gd name="connsiteX11" fmla="*/ 493328 w 1564139"/>
              <a:gd name="connsiteY11" fmla="*/ 288758 h 312822"/>
              <a:gd name="connsiteX12" fmla="*/ 661770 w 1564139"/>
              <a:gd name="connsiteY12" fmla="*/ 252664 h 312822"/>
              <a:gd name="connsiteX13" fmla="*/ 1215223 w 1564139"/>
              <a:gd name="connsiteY13" fmla="*/ 240632 h 312822"/>
              <a:gd name="connsiteX14" fmla="*/ 1455855 w 1564139"/>
              <a:gd name="connsiteY14" fmla="*/ 228600 h 312822"/>
              <a:gd name="connsiteX15" fmla="*/ 1528044 w 1564139"/>
              <a:gd name="connsiteY15" fmla="*/ 204537 h 312822"/>
              <a:gd name="connsiteX16" fmla="*/ 1564139 w 1564139"/>
              <a:gd name="connsiteY16" fmla="*/ 192506 h 312822"/>
              <a:gd name="connsiteX17" fmla="*/ 1552107 w 1564139"/>
              <a:gd name="connsiteY17" fmla="*/ 132348 h 312822"/>
              <a:gd name="connsiteX18" fmla="*/ 1479918 w 1564139"/>
              <a:gd name="connsiteY18" fmla="*/ 108285 h 312822"/>
              <a:gd name="connsiteX19" fmla="*/ 1467886 w 1564139"/>
              <a:gd name="connsiteY19" fmla="*/ 60158 h 3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4139" h="312822">
                <a:moveTo>
                  <a:pt x="1467886" y="60158"/>
                </a:moveTo>
                <a:cubicBezTo>
                  <a:pt x="1447833" y="52137"/>
                  <a:pt x="1428217" y="42925"/>
                  <a:pt x="1407728" y="36095"/>
                </a:cubicBezTo>
                <a:cubicBezTo>
                  <a:pt x="1392041" y="30866"/>
                  <a:pt x="1375501" y="28607"/>
                  <a:pt x="1359602" y="24064"/>
                </a:cubicBezTo>
                <a:cubicBezTo>
                  <a:pt x="1238738" y="-10468"/>
                  <a:pt x="1425882" y="37627"/>
                  <a:pt x="1275381" y="0"/>
                </a:cubicBezTo>
                <a:lnTo>
                  <a:pt x="541455" y="12032"/>
                </a:lnTo>
                <a:cubicBezTo>
                  <a:pt x="413317" y="15801"/>
                  <a:pt x="502111" y="26546"/>
                  <a:pt x="397076" y="36095"/>
                </a:cubicBezTo>
                <a:cubicBezTo>
                  <a:pt x="329060" y="42278"/>
                  <a:pt x="260718" y="44116"/>
                  <a:pt x="192539" y="48127"/>
                </a:cubicBezTo>
                <a:lnTo>
                  <a:pt x="96286" y="60158"/>
                </a:lnTo>
                <a:cubicBezTo>
                  <a:pt x="68176" y="63906"/>
                  <a:pt x="20605" y="45148"/>
                  <a:pt x="12065" y="72190"/>
                </a:cubicBezTo>
                <a:cubicBezTo>
                  <a:pt x="-9707" y="141135"/>
                  <a:pt x="212" y="220516"/>
                  <a:pt x="24097" y="288758"/>
                </a:cubicBezTo>
                <a:cubicBezTo>
                  <a:pt x="32476" y="312699"/>
                  <a:pt x="96286" y="312822"/>
                  <a:pt x="96286" y="312822"/>
                </a:cubicBezTo>
                <a:lnTo>
                  <a:pt x="493328" y="288758"/>
                </a:lnTo>
                <a:cubicBezTo>
                  <a:pt x="649508" y="267460"/>
                  <a:pt x="505237" y="258571"/>
                  <a:pt x="661770" y="252664"/>
                </a:cubicBezTo>
                <a:cubicBezTo>
                  <a:pt x="846167" y="245706"/>
                  <a:pt x="1030739" y="244643"/>
                  <a:pt x="1215223" y="240632"/>
                </a:cubicBezTo>
                <a:cubicBezTo>
                  <a:pt x="1295434" y="236621"/>
                  <a:pt x="1376073" y="237806"/>
                  <a:pt x="1455855" y="228600"/>
                </a:cubicBezTo>
                <a:cubicBezTo>
                  <a:pt x="1481052" y="225693"/>
                  <a:pt x="1503981" y="212558"/>
                  <a:pt x="1528044" y="204537"/>
                </a:cubicBezTo>
                <a:lnTo>
                  <a:pt x="1564139" y="192506"/>
                </a:lnTo>
                <a:cubicBezTo>
                  <a:pt x="1560128" y="172453"/>
                  <a:pt x="1566567" y="146808"/>
                  <a:pt x="1552107" y="132348"/>
                </a:cubicBezTo>
                <a:cubicBezTo>
                  <a:pt x="1534171" y="114412"/>
                  <a:pt x="1503981" y="116306"/>
                  <a:pt x="1479918" y="108285"/>
                </a:cubicBezTo>
                <a:lnTo>
                  <a:pt x="1467886" y="60158"/>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114069" y="5047940"/>
            <a:ext cx="228636" cy="238125"/>
          </a:xfrm>
          <a:custGeom>
            <a:avLst/>
            <a:gdLst>
              <a:gd name="connsiteX0" fmla="*/ 0 w 228636"/>
              <a:gd name="connsiteY0" fmla="*/ 123825 h 238125"/>
              <a:gd name="connsiteX1" fmla="*/ 28575 w 228636"/>
              <a:gd name="connsiteY1" fmla="*/ 228600 h 238125"/>
              <a:gd name="connsiteX2" fmla="*/ 66675 w 228636"/>
              <a:gd name="connsiteY2" fmla="*/ 238125 h 238125"/>
              <a:gd name="connsiteX3" fmla="*/ 104775 w 228636"/>
              <a:gd name="connsiteY3" fmla="*/ 180975 h 238125"/>
              <a:gd name="connsiteX4" fmla="*/ 133350 w 228636"/>
              <a:gd name="connsiteY4" fmla="*/ 152400 h 238125"/>
              <a:gd name="connsiteX5" fmla="*/ 152400 w 228636"/>
              <a:gd name="connsiteY5" fmla="*/ 123825 h 238125"/>
              <a:gd name="connsiteX6" fmla="*/ 180975 w 228636"/>
              <a:gd name="connsiteY6" fmla="*/ 95250 h 238125"/>
              <a:gd name="connsiteX7" fmla="*/ 209550 w 228636"/>
              <a:gd name="connsiteY7" fmla="*/ 38100 h 238125"/>
              <a:gd name="connsiteX8" fmla="*/ 228600 w 228636"/>
              <a:gd name="connsiteY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36" h="238125">
                <a:moveTo>
                  <a:pt x="0" y="123825"/>
                </a:moveTo>
                <a:cubicBezTo>
                  <a:pt x="2182" y="134733"/>
                  <a:pt x="18398" y="226056"/>
                  <a:pt x="28575" y="228600"/>
                </a:cubicBezTo>
                <a:lnTo>
                  <a:pt x="66675" y="238125"/>
                </a:lnTo>
                <a:cubicBezTo>
                  <a:pt x="128484" y="196919"/>
                  <a:pt x="66924" y="247214"/>
                  <a:pt x="104775" y="180975"/>
                </a:cubicBezTo>
                <a:cubicBezTo>
                  <a:pt x="111458" y="169279"/>
                  <a:pt x="124726" y="162748"/>
                  <a:pt x="133350" y="152400"/>
                </a:cubicBezTo>
                <a:cubicBezTo>
                  <a:pt x="140679" y="143606"/>
                  <a:pt x="145071" y="132619"/>
                  <a:pt x="152400" y="123825"/>
                </a:cubicBezTo>
                <a:cubicBezTo>
                  <a:pt x="161024" y="113477"/>
                  <a:pt x="173503" y="106458"/>
                  <a:pt x="180975" y="95250"/>
                </a:cubicBezTo>
                <a:cubicBezTo>
                  <a:pt x="192789" y="77529"/>
                  <a:pt x="199207" y="56718"/>
                  <a:pt x="209550" y="38100"/>
                </a:cubicBezTo>
                <a:cubicBezTo>
                  <a:pt x="230361" y="640"/>
                  <a:pt x="228600" y="22704"/>
                  <a:pt x="2286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099459" y="5284943"/>
            <a:ext cx="228636" cy="238125"/>
          </a:xfrm>
          <a:custGeom>
            <a:avLst/>
            <a:gdLst>
              <a:gd name="connsiteX0" fmla="*/ 0 w 228636"/>
              <a:gd name="connsiteY0" fmla="*/ 123825 h 238125"/>
              <a:gd name="connsiteX1" fmla="*/ 28575 w 228636"/>
              <a:gd name="connsiteY1" fmla="*/ 228600 h 238125"/>
              <a:gd name="connsiteX2" fmla="*/ 66675 w 228636"/>
              <a:gd name="connsiteY2" fmla="*/ 238125 h 238125"/>
              <a:gd name="connsiteX3" fmla="*/ 104775 w 228636"/>
              <a:gd name="connsiteY3" fmla="*/ 180975 h 238125"/>
              <a:gd name="connsiteX4" fmla="*/ 133350 w 228636"/>
              <a:gd name="connsiteY4" fmla="*/ 152400 h 238125"/>
              <a:gd name="connsiteX5" fmla="*/ 152400 w 228636"/>
              <a:gd name="connsiteY5" fmla="*/ 123825 h 238125"/>
              <a:gd name="connsiteX6" fmla="*/ 180975 w 228636"/>
              <a:gd name="connsiteY6" fmla="*/ 95250 h 238125"/>
              <a:gd name="connsiteX7" fmla="*/ 209550 w 228636"/>
              <a:gd name="connsiteY7" fmla="*/ 38100 h 238125"/>
              <a:gd name="connsiteX8" fmla="*/ 228600 w 228636"/>
              <a:gd name="connsiteY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36" h="238125">
                <a:moveTo>
                  <a:pt x="0" y="123825"/>
                </a:moveTo>
                <a:cubicBezTo>
                  <a:pt x="2182" y="134733"/>
                  <a:pt x="18398" y="226056"/>
                  <a:pt x="28575" y="228600"/>
                </a:cubicBezTo>
                <a:lnTo>
                  <a:pt x="66675" y="238125"/>
                </a:lnTo>
                <a:cubicBezTo>
                  <a:pt x="128484" y="196919"/>
                  <a:pt x="66924" y="247214"/>
                  <a:pt x="104775" y="180975"/>
                </a:cubicBezTo>
                <a:cubicBezTo>
                  <a:pt x="111458" y="169279"/>
                  <a:pt x="124726" y="162748"/>
                  <a:pt x="133350" y="152400"/>
                </a:cubicBezTo>
                <a:cubicBezTo>
                  <a:pt x="140679" y="143606"/>
                  <a:pt x="145071" y="132619"/>
                  <a:pt x="152400" y="123825"/>
                </a:cubicBezTo>
                <a:cubicBezTo>
                  <a:pt x="161024" y="113477"/>
                  <a:pt x="173503" y="106458"/>
                  <a:pt x="180975" y="95250"/>
                </a:cubicBezTo>
                <a:cubicBezTo>
                  <a:pt x="192789" y="77529"/>
                  <a:pt x="199207" y="56718"/>
                  <a:pt x="209550" y="38100"/>
                </a:cubicBezTo>
                <a:cubicBezTo>
                  <a:pt x="230361" y="640"/>
                  <a:pt x="228600" y="22704"/>
                  <a:pt x="2286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114069" y="5587031"/>
            <a:ext cx="228636" cy="238125"/>
          </a:xfrm>
          <a:custGeom>
            <a:avLst/>
            <a:gdLst>
              <a:gd name="connsiteX0" fmla="*/ 0 w 228636"/>
              <a:gd name="connsiteY0" fmla="*/ 123825 h 238125"/>
              <a:gd name="connsiteX1" fmla="*/ 28575 w 228636"/>
              <a:gd name="connsiteY1" fmla="*/ 228600 h 238125"/>
              <a:gd name="connsiteX2" fmla="*/ 66675 w 228636"/>
              <a:gd name="connsiteY2" fmla="*/ 238125 h 238125"/>
              <a:gd name="connsiteX3" fmla="*/ 104775 w 228636"/>
              <a:gd name="connsiteY3" fmla="*/ 180975 h 238125"/>
              <a:gd name="connsiteX4" fmla="*/ 133350 w 228636"/>
              <a:gd name="connsiteY4" fmla="*/ 152400 h 238125"/>
              <a:gd name="connsiteX5" fmla="*/ 152400 w 228636"/>
              <a:gd name="connsiteY5" fmla="*/ 123825 h 238125"/>
              <a:gd name="connsiteX6" fmla="*/ 180975 w 228636"/>
              <a:gd name="connsiteY6" fmla="*/ 95250 h 238125"/>
              <a:gd name="connsiteX7" fmla="*/ 209550 w 228636"/>
              <a:gd name="connsiteY7" fmla="*/ 38100 h 238125"/>
              <a:gd name="connsiteX8" fmla="*/ 228600 w 228636"/>
              <a:gd name="connsiteY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36" h="238125">
                <a:moveTo>
                  <a:pt x="0" y="123825"/>
                </a:moveTo>
                <a:cubicBezTo>
                  <a:pt x="2182" y="134733"/>
                  <a:pt x="18398" y="226056"/>
                  <a:pt x="28575" y="228600"/>
                </a:cubicBezTo>
                <a:lnTo>
                  <a:pt x="66675" y="238125"/>
                </a:lnTo>
                <a:cubicBezTo>
                  <a:pt x="128484" y="196919"/>
                  <a:pt x="66924" y="247214"/>
                  <a:pt x="104775" y="180975"/>
                </a:cubicBezTo>
                <a:cubicBezTo>
                  <a:pt x="111458" y="169279"/>
                  <a:pt x="124726" y="162748"/>
                  <a:pt x="133350" y="152400"/>
                </a:cubicBezTo>
                <a:cubicBezTo>
                  <a:pt x="140679" y="143606"/>
                  <a:pt x="145071" y="132619"/>
                  <a:pt x="152400" y="123825"/>
                </a:cubicBezTo>
                <a:cubicBezTo>
                  <a:pt x="161024" y="113477"/>
                  <a:pt x="173503" y="106458"/>
                  <a:pt x="180975" y="95250"/>
                </a:cubicBezTo>
                <a:cubicBezTo>
                  <a:pt x="192789" y="77529"/>
                  <a:pt x="199207" y="56718"/>
                  <a:pt x="209550" y="38100"/>
                </a:cubicBezTo>
                <a:cubicBezTo>
                  <a:pt x="230361" y="640"/>
                  <a:pt x="228600" y="22704"/>
                  <a:pt x="2286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174263" y="5784585"/>
            <a:ext cx="228636" cy="238125"/>
          </a:xfrm>
          <a:custGeom>
            <a:avLst/>
            <a:gdLst>
              <a:gd name="connsiteX0" fmla="*/ 0 w 228636"/>
              <a:gd name="connsiteY0" fmla="*/ 123825 h 238125"/>
              <a:gd name="connsiteX1" fmla="*/ 28575 w 228636"/>
              <a:gd name="connsiteY1" fmla="*/ 228600 h 238125"/>
              <a:gd name="connsiteX2" fmla="*/ 66675 w 228636"/>
              <a:gd name="connsiteY2" fmla="*/ 238125 h 238125"/>
              <a:gd name="connsiteX3" fmla="*/ 104775 w 228636"/>
              <a:gd name="connsiteY3" fmla="*/ 180975 h 238125"/>
              <a:gd name="connsiteX4" fmla="*/ 133350 w 228636"/>
              <a:gd name="connsiteY4" fmla="*/ 152400 h 238125"/>
              <a:gd name="connsiteX5" fmla="*/ 152400 w 228636"/>
              <a:gd name="connsiteY5" fmla="*/ 123825 h 238125"/>
              <a:gd name="connsiteX6" fmla="*/ 180975 w 228636"/>
              <a:gd name="connsiteY6" fmla="*/ 95250 h 238125"/>
              <a:gd name="connsiteX7" fmla="*/ 209550 w 228636"/>
              <a:gd name="connsiteY7" fmla="*/ 38100 h 238125"/>
              <a:gd name="connsiteX8" fmla="*/ 228600 w 228636"/>
              <a:gd name="connsiteY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36" h="238125">
                <a:moveTo>
                  <a:pt x="0" y="123825"/>
                </a:moveTo>
                <a:cubicBezTo>
                  <a:pt x="2182" y="134733"/>
                  <a:pt x="18398" y="226056"/>
                  <a:pt x="28575" y="228600"/>
                </a:cubicBezTo>
                <a:lnTo>
                  <a:pt x="66675" y="238125"/>
                </a:lnTo>
                <a:cubicBezTo>
                  <a:pt x="128484" y="196919"/>
                  <a:pt x="66924" y="247214"/>
                  <a:pt x="104775" y="180975"/>
                </a:cubicBezTo>
                <a:cubicBezTo>
                  <a:pt x="111458" y="169279"/>
                  <a:pt x="124726" y="162748"/>
                  <a:pt x="133350" y="152400"/>
                </a:cubicBezTo>
                <a:cubicBezTo>
                  <a:pt x="140679" y="143606"/>
                  <a:pt x="145071" y="132619"/>
                  <a:pt x="152400" y="123825"/>
                </a:cubicBezTo>
                <a:cubicBezTo>
                  <a:pt x="161024" y="113477"/>
                  <a:pt x="173503" y="106458"/>
                  <a:pt x="180975" y="95250"/>
                </a:cubicBezTo>
                <a:cubicBezTo>
                  <a:pt x="192789" y="77529"/>
                  <a:pt x="199207" y="56718"/>
                  <a:pt x="209550" y="38100"/>
                </a:cubicBezTo>
                <a:cubicBezTo>
                  <a:pt x="230361" y="640"/>
                  <a:pt x="228600" y="22704"/>
                  <a:pt x="2286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74263" y="6007059"/>
            <a:ext cx="228636" cy="238125"/>
          </a:xfrm>
          <a:custGeom>
            <a:avLst/>
            <a:gdLst>
              <a:gd name="connsiteX0" fmla="*/ 0 w 228636"/>
              <a:gd name="connsiteY0" fmla="*/ 123825 h 238125"/>
              <a:gd name="connsiteX1" fmla="*/ 28575 w 228636"/>
              <a:gd name="connsiteY1" fmla="*/ 228600 h 238125"/>
              <a:gd name="connsiteX2" fmla="*/ 66675 w 228636"/>
              <a:gd name="connsiteY2" fmla="*/ 238125 h 238125"/>
              <a:gd name="connsiteX3" fmla="*/ 104775 w 228636"/>
              <a:gd name="connsiteY3" fmla="*/ 180975 h 238125"/>
              <a:gd name="connsiteX4" fmla="*/ 133350 w 228636"/>
              <a:gd name="connsiteY4" fmla="*/ 152400 h 238125"/>
              <a:gd name="connsiteX5" fmla="*/ 152400 w 228636"/>
              <a:gd name="connsiteY5" fmla="*/ 123825 h 238125"/>
              <a:gd name="connsiteX6" fmla="*/ 180975 w 228636"/>
              <a:gd name="connsiteY6" fmla="*/ 95250 h 238125"/>
              <a:gd name="connsiteX7" fmla="*/ 209550 w 228636"/>
              <a:gd name="connsiteY7" fmla="*/ 38100 h 238125"/>
              <a:gd name="connsiteX8" fmla="*/ 228600 w 228636"/>
              <a:gd name="connsiteY8"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36" h="238125">
                <a:moveTo>
                  <a:pt x="0" y="123825"/>
                </a:moveTo>
                <a:cubicBezTo>
                  <a:pt x="2182" y="134733"/>
                  <a:pt x="18398" y="226056"/>
                  <a:pt x="28575" y="228600"/>
                </a:cubicBezTo>
                <a:lnTo>
                  <a:pt x="66675" y="238125"/>
                </a:lnTo>
                <a:cubicBezTo>
                  <a:pt x="128484" y="196919"/>
                  <a:pt x="66924" y="247214"/>
                  <a:pt x="104775" y="180975"/>
                </a:cubicBezTo>
                <a:cubicBezTo>
                  <a:pt x="111458" y="169279"/>
                  <a:pt x="124726" y="162748"/>
                  <a:pt x="133350" y="152400"/>
                </a:cubicBezTo>
                <a:cubicBezTo>
                  <a:pt x="140679" y="143606"/>
                  <a:pt x="145071" y="132619"/>
                  <a:pt x="152400" y="123825"/>
                </a:cubicBezTo>
                <a:cubicBezTo>
                  <a:pt x="161024" y="113477"/>
                  <a:pt x="173503" y="106458"/>
                  <a:pt x="180975" y="95250"/>
                </a:cubicBezTo>
                <a:cubicBezTo>
                  <a:pt x="192789" y="77529"/>
                  <a:pt x="199207" y="56718"/>
                  <a:pt x="209550" y="38100"/>
                </a:cubicBezTo>
                <a:cubicBezTo>
                  <a:pt x="230361" y="640"/>
                  <a:pt x="228600" y="22704"/>
                  <a:pt x="2286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663893">
            <a:off x="2012291" y="3875132"/>
            <a:ext cx="1018560" cy="359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stretch>
            <a:fillRect/>
          </a:stretch>
        </p:blipFill>
        <p:spPr>
          <a:xfrm rot="5400000">
            <a:off x="8037430" y="2703434"/>
            <a:ext cx="6866419" cy="1442720"/>
          </a:xfrm>
          <a:prstGeom prst="rect">
            <a:avLst/>
          </a:prstGeom>
        </p:spPr>
      </p:pic>
    </p:spTree>
    <p:extLst>
      <p:ext uri="{BB962C8B-B14F-4D97-AF65-F5344CB8AC3E}">
        <p14:creationId xmlns:p14="http://schemas.microsoft.com/office/powerpoint/2010/main" val="315383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FECEB"/>
        </a:solidFill>
        <a:effectLst/>
      </p:bgPr>
    </p:bg>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2025396" y="882904"/>
            <a:ext cx="9436608" cy="6217087"/>
          </a:xfrm>
          <a:prstGeom prst="rect">
            <a:avLst/>
          </a:prstGeom>
          <a:noFill/>
        </p:spPr>
        <p:txBody>
          <a:bodyPr wrap="square" rtlCol="0">
            <a:spAutoFit/>
          </a:bodyPr>
          <a:lstStyle/>
          <a:p>
            <a:r>
              <a:rPr lang="en-US" sz="2000" b="1" dirty="0"/>
              <a:t>	</a:t>
            </a:r>
            <a:r>
              <a:rPr lang="en-US" sz="2000" dirty="0"/>
              <a:t>Maturity is the development of the mind or body. Through out life people’s bodies often develop similarly and at a pace relative to their age. However, this is not always true about the mind. Maturity of the mind is gained through experience, not age.</a:t>
            </a:r>
            <a:br>
              <a:rPr lang="en-US" sz="2000" dirty="0"/>
            </a:br>
            <a:r>
              <a:rPr lang="en-US" sz="2000" dirty="0"/>
              <a:t>	The experiences that often require people to mature the most are ones of adversity. As individuals face difficulties they must grow to overcome them. I, myself, have experienced this many times throughout my life and will continue to repeat this process till the day I die. However, one experience in particular required me to mature beyond any </a:t>
            </a:r>
            <a:r>
              <a:rPr lang="en-US" sz="2000" dirty="0" smtClean="0"/>
              <a:t>other: </a:t>
            </a:r>
            <a:r>
              <a:rPr lang="en-US" sz="2000" dirty="0"/>
              <a:t>the tearing of my ACL. It was an athletes worst nightmare: surgery, 8 months recovery and hours of watching your teammates play the games you so desperately wanted to be apart of. What good could from this? I would ask myself daily. Not until later did I realize the answer was maturity. As I sat and watched those 8 months I acquired a new appreciation for the sport &amp; I learned new aspects of the game I never would have noticed on the field. I gained respect for my teammates and better understood how I could help them and myself be successful. I came to realize how important it was to make every second count on the field and in life. This single experience matured me as a player and as a person beyond my years.</a:t>
            </a:r>
            <a:br>
              <a:rPr lang="en-US" sz="2000" dirty="0"/>
            </a:br>
            <a:r>
              <a:rPr lang="en-US" sz="2000" dirty="0"/>
              <a:t>	Although many people believe maturity is dependent on age, it should be recognized that the development comes from experience. Maturity is part of growing up and becoming a successful adult perhaps this why many mistakingly associate it with age.</a:t>
            </a:r>
          </a:p>
          <a:p>
            <a:endParaRPr lang="en-US" dirty="0"/>
          </a:p>
        </p:txBody>
      </p:sp>
      <p:sp>
        <p:nvSpPr>
          <p:cNvPr id="6" name="Rectangle 5"/>
          <p:cNvSpPr/>
          <p:nvPr/>
        </p:nvSpPr>
        <p:spPr>
          <a:xfrm>
            <a:off x="5895943" y="146840"/>
            <a:ext cx="6067457" cy="600075"/>
          </a:xfrm>
          <a:prstGeom prst="rect">
            <a:avLst/>
          </a:prstGeom>
          <a:noFill/>
        </p:spPr>
        <p:txBody>
          <a:bodyPr wrap="none" lIns="91440" tIns="45720" rIns="91440" bIns="45720">
            <a:prstTxWarp prst="textDoubleWave1">
              <a:avLst/>
            </a:prstTxWarp>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do you notice?</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2"/>
          <a:stretch>
            <a:fillRect/>
          </a:stretch>
        </p:blipFill>
        <p:spPr>
          <a:xfrm rot="5400000">
            <a:off x="-2415463" y="3162377"/>
            <a:ext cx="6111085" cy="1280160"/>
          </a:xfrm>
          <a:prstGeom prst="rect">
            <a:avLst/>
          </a:prstGeom>
        </p:spPr>
      </p:pic>
    </p:spTree>
    <p:extLst>
      <p:ext uri="{BB962C8B-B14F-4D97-AF65-F5344CB8AC3E}">
        <p14:creationId xmlns:p14="http://schemas.microsoft.com/office/powerpoint/2010/main" val="177068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1517904" y="832104"/>
            <a:ext cx="9436608" cy="6217087"/>
          </a:xfrm>
          <a:prstGeom prst="rect">
            <a:avLst/>
          </a:prstGeom>
          <a:noFill/>
        </p:spPr>
        <p:txBody>
          <a:bodyPr wrap="square" rtlCol="0">
            <a:spAutoFit/>
          </a:bodyPr>
          <a:lstStyle/>
          <a:p>
            <a:r>
              <a:rPr lang="en-US" sz="2000" b="1" dirty="0"/>
              <a:t>	</a:t>
            </a:r>
            <a:r>
              <a:rPr lang="en-US" sz="2000" dirty="0"/>
              <a:t>Maturity is the development of the mind or body. Through out life people’s bodies often develop similarly and at a pace relative to their age. </a:t>
            </a:r>
            <a:r>
              <a:rPr lang="en-US" sz="2000" dirty="0">
                <a:solidFill>
                  <a:srgbClr val="9966FF"/>
                </a:solidFill>
              </a:rPr>
              <a:t>However, </a:t>
            </a:r>
            <a:r>
              <a:rPr lang="en-US" sz="2000" dirty="0"/>
              <a:t>this is not always true about the mind. </a:t>
            </a:r>
            <a:r>
              <a:rPr lang="en-US" sz="2000" dirty="0">
                <a:solidFill>
                  <a:srgbClr val="FF0000"/>
                </a:solidFill>
              </a:rPr>
              <a:t>Maturity of the mind is gained through experience, not age.</a:t>
            </a:r>
            <a:br>
              <a:rPr lang="en-US" sz="2000" dirty="0">
                <a:solidFill>
                  <a:srgbClr val="FF0000"/>
                </a:solidFill>
              </a:rPr>
            </a:br>
            <a:r>
              <a:rPr lang="en-US" sz="2000" dirty="0"/>
              <a:t>	The experiences that often require people to mature the most are ones of adversity. As individuals face difficulties they must grow to overcome them. I, myself, have experienced this many times throughout my life and will continue to repeat this process till the day I die. However, one experience in particular required me to mature beyond any </a:t>
            </a:r>
            <a:r>
              <a:rPr lang="en-US" sz="2000" dirty="0" smtClean="0"/>
              <a:t>other: </a:t>
            </a:r>
            <a:r>
              <a:rPr lang="en-US" sz="2000" dirty="0"/>
              <a:t>the tearing of my ACL. It was an athletes worst nightmare: surgery, 8 months recovery and hours of watching your teammates play the games you so desperately wanted to be apart of. What good could from this? I would ask myself daily. Not until later did I realize the answer was maturity. As I sat and watched those 8 months I acquired a new appreciation for the sport &amp; I learned new aspects of the game I never would have noticed on the field. I gained respect for my teammates and better understood how I could help them and myself be successful. I came to realize how important it was to make every second count on the field and in life. This single experience matured me as a player and as a person beyond my years.</a:t>
            </a:r>
            <a:br>
              <a:rPr lang="en-US" sz="2000" dirty="0"/>
            </a:br>
            <a:r>
              <a:rPr lang="en-US" sz="2000" dirty="0"/>
              <a:t>	Although many people believe maturity is dependent on age, it should be recognized that the development comes from experience. Maturity is part of growing up and becoming a successful adult perhaps this why many mistakingly associate it with age.</a:t>
            </a:r>
          </a:p>
          <a:p>
            <a:endParaRPr lang="en-US" dirty="0"/>
          </a:p>
        </p:txBody>
      </p:sp>
      <p:sp>
        <p:nvSpPr>
          <p:cNvPr id="3" name="TextBox 2"/>
          <p:cNvSpPr txBox="1"/>
          <p:nvPr/>
        </p:nvSpPr>
        <p:spPr>
          <a:xfrm rot="20028467">
            <a:off x="-45877" y="1095965"/>
            <a:ext cx="1746504" cy="369332"/>
          </a:xfrm>
          <a:prstGeom prst="rect">
            <a:avLst/>
          </a:prstGeom>
          <a:noFill/>
        </p:spPr>
        <p:txBody>
          <a:bodyPr wrap="square" rtlCol="0">
            <a:spAutoFit/>
          </a:bodyPr>
          <a:lstStyle/>
          <a:p>
            <a:r>
              <a:rPr lang="en-US" b="1" dirty="0" smtClean="0"/>
              <a:t>INTRODUCTION</a:t>
            </a:r>
            <a:endParaRPr lang="en-US" b="1" dirty="0"/>
          </a:p>
        </p:txBody>
      </p:sp>
      <p:sp>
        <p:nvSpPr>
          <p:cNvPr id="11" name="Left Brace 10"/>
          <p:cNvSpPr/>
          <p:nvPr/>
        </p:nvSpPr>
        <p:spPr>
          <a:xfrm>
            <a:off x="1264158" y="779472"/>
            <a:ext cx="507492" cy="111467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p:cNvSpPr txBox="1"/>
          <p:nvPr/>
        </p:nvSpPr>
        <p:spPr>
          <a:xfrm>
            <a:off x="10652760" y="1841516"/>
            <a:ext cx="1234440" cy="369332"/>
          </a:xfrm>
          <a:prstGeom prst="rect">
            <a:avLst/>
          </a:prstGeom>
          <a:solidFill>
            <a:srgbClr val="9966FF"/>
          </a:solidFill>
        </p:spPr>
        <p:txBody>
          <a:bodyPr wrap="square" rtlCol="0">
            <a:spAutoFit/>
          </a:bodyPr>
          <a:lstStyle/>
          <a:p>
            <a:pPr algn="ctr"/>
            <a:r>
              <a:rPr lang="en-US" b="1" dirty="0" smtClean="0">
                <a:solidFill>
                  <a:schemeClr val="bg1"/>
                </a:solidFill>
              </a:rPr>
              <a:t>Transitions</a:t>
            </a:r>
            <a:endParaRPr lang="en-US" b="1" dirty="0">
              <a:solidFill>
                <a:schemeClr val="bg1"/>
              </a:solidFill>
            </a:endParaRPr>
          </a:p>
        </p:txBody>
      </p:sp>
      <p:sp>
        <p:nvSpPr>
          <p:cNvPr id="15" name="TextBox 14"/>
          <p:cNvSpPr txBox="1"/>
          <p:nvPr/>
        </p:nvSpPr>
        <p:spPr>
          <a:xfrm>
            <a:off x="10652760" y="746915"/>
            <a:ext cx="1234440" cy="646331"/>
          </a:xfrm>
          <a:prstGeom prst="rect">
            <a:avLst/>
          </a:prstGeom>
          <a:solidFill>
            <a:srgbClr val="FF0000"/>
          </a:solidFill>
        </p:spPr>
        <p:txBody>
          <a:bodyPr wrap="square" rtlCol="0">
            <a:spAutoFit/>
          </a:bodyPr>
          <a:lstStyle/>
          <a:p>
            <a:pPr algn="ctr"/>
            <a:r>
              <a:rPr lang="en-US" b="1" dirty="0" smtClean="0">
                <a:solidFill>
                  <a:schemeClr val="bg1"/>
                </a:solidFill>
              </a:rPr>
              <a:t>Position Statement</a:t>
            </a:r>
            <a:endParaRPr lang="en-US" b="1" dirty="0">
              <a:solidFill>
                <a:schemeClr val="bg1"/>
              </a:solidFill>
            </a:endParaRPr>
          </a:p>
        </p:txBody>
      </p:sp>
    </p:spTree>
    <p:extLst>
      <p:ext uri="{BB962C8B-B14F-4D97-AF65-F5344CB8AC3E}">
        <p14:creationId xmlns:p14="http://schemas.microsoft.com/office/powerpoint/2010/main" val="7918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1517904" y="832104"/>
            <a:ext cx="9436608" cy="6217087"/>
          </a:xfrm>
          <a:prstGeom prst="rect">
            <a:avLst/>
          </a:prstGeom>
          <a:noFill/>
        </p:spPr>
        <p:txBody>
          <a:bodyPr wrap="square" rtlCol="0">
            <a:spAutoFit/>
          </a:bodyPr>
          <a:lstStyle/>
          <a:p>
            <a:r>
              <a:rPr lang="en-US" sz="2000" b="1" dirty="0"/>
              <a:t>	</a:t>
            </a:r>
            <a:r>
              <a:rPr lang="en-US" sz="2000" dirty="0"/>
              <a:t>Maturity is the development of the mind or body. Through out life people’s bodies often develop similarly and at a pace relative to their age. </a:t>
            </a:r>
            <a:r>
              <a:rPr lang="en-US" sz="2000" dirty="0">
                <a:solidFill>
                  <a:srgbClr val="9966FF"/>
                </a:solidFill>
              </a:rPr>
              <a:t>However, </a:t>
            </a:r>
            <a:r>
              <a:rPr lang="en-US" sz="2000" dirty="0"/>
              <a:t>this is not always true about the mind. </a:t>
            </a:r>
            <a:r>
              <a:rPr lang="en-US" sz="2000" dirty="0">
                <a:solidFill>
                  <a:srgbClr val="FF0000"/>
                </a:solidFill>
              </a:rPr>
              <a:t>Maturity of the mind is gained through experience, not age.</a:t>
            </a:r>
            <a:br>
              <a:rPr lang="en-US" sz="2000" dirty="0">
                <a:solidFill>
                  <a:srgbClr val="FF0000"/>
                </a:solidFill>
              </a:rPr>
            </a:br>
            <a:r>
              <a:rPr lang="en-US" sz="2000" dirty="0"/>
              <a:t>	</a:t>
            </a:r>
            <a:r>
              <a:rPr lang="en-US" sz="2000" dirty="0">
                <a:solidFill>
                  <a:srgbClr val="9966FF"/>
                </a:solidFill>
              </a:rPr>
              <a:t>The experiences that often require people to mature the most are ones of adversity. As individuals face difficulties they must grow to overcome them. </a:t>
            </a:r>
            <a:r>
              <a:rPr lang="en-US" sz="2000" dirty="0"/>
              <a:t>I, myself, have experienced this many times throughout my life and will continue to repeat this process till the day I die. </a:t>
            </a:r>
            <a:r>
              <a:rPr lang="en-US" sz="2000" dirty="0">
                <a:solidFill>
                  <a:srgbClr val="9966FF"/>
                </a:solidFill>
              </a:rPr>
              <a:t>However, one experience in particular required me to mature beyond any </a:t>
            </a:r>
            <a:r>
              <a:rPr lang="en-US" sz="2000" dirty="0" smtClean="0">
                <a:solidFill>
                  <a:srgbClr val="9966FF"/>
                </a:solidFill>
              </a:rPr>
              <a:t>other:</a:t>
            </a:r>
            <a:r>
              <a:rPr lang="en-US" sz="2000" dirty="0" smtClean="0">
                <a:solidFill>
                  <a:schemeClr val="accent4">
                    <a:lumMod val="75000"/>
                  </a:schemeClr>
                </a:solidFill>
              </a:rPr>
              <a:t> </a:t>
            </a:r>
            <a:r>
              <a:rPr lang="en-US" sz="2000" dirty="0">
                <a:solidFill>
                  <a:schemeClr val="accent4">
                    <a:lumMod val="75000"/>
                  </a:schemeClr>
                </a:solidFill>
              </a:rPr>
              <a:t>the tearing of my ACL. It was an athletes worst nightmare: surgery, 8 months recovery and hours of watching your teammates play the games you so desperately wanted to be apart of. What good could from this? I would ask myself daily. Not until later did I realize the answer was maturity. As I sat and watched those 8 months I acquired a new appreciation for the sport &amp; I learned new aspects of the game I never would have noticed on the field. I gained respect for my teammates and better understood how I could help them and myself be successful. I came to realize how important it was to make every second count on the field and in life. </a:t>
            </a:r>
            <a:r>
              <a:rPr lang="en-US" sz="2000" dirty="0">
                <a:solidFill>
                  <a:srgbClr val="B40000"/>
                </a:solidFill>
              </a:rPr>
              <a:t>This single experience matured me as a player and as a person beyond my years.</a:t>
            </a:r>
            <a:r>
              <a:rPr lang="en-US" sz="2000" dirty="0"/>
              <a:t/>
            </a:r>
            <a:br>
              <a:rPr lang="en-US" sz="2000" dirty="0"/>
            </a:br>
            <a:r>
              <a:rPr lang="en-US" sz="2000" dirty="0"/>
              <a:t>	Although many people believe maturity is dependent on age, it should be recognized that the development comes from experience. Maturity is part of growing up and becoming a successful adult perhaps this why many mistakingly associate it with age.</a:t>
            </a:r>
          </a:p>
          <a:p>
            <a:endParaRPr lang="en-US" dirty="0"/>
          </a:p>
        </p:txBody>
      </p:sp>
      <p:sp>
        <p:nvSpPr>
          <p:cNvPr id="6" name="TextBox 5"/>
          <p:cNvSpPr txBox="1"/>
          <p:nvPr/>
        </p:nvSpPr>
        <p:spPr>
          <a:xfrm>
            <a:off x="10652760" y="1841516"/>
            <a:ext cx="1234440" cy="369332"/>
          </a:xfrm>
          <a:prstGeom prst="rect">
            <a:avLst/>
          </a:prstGeom>
          <a:solidFill>
            <a:srgbClr val="9966FF"/>
          </a:solidFill>
        </p:spPr>
        <p:txBody>
          <a:bodyPr wrap="square" rtlCol="0">
            <a:spAutoFit/>
          </a:bodyPr>
          <a:lstStyle/>
          <a:p>
            <a:pPr algn="ctr"/>
            <a:r>
              <a:rPr lang="en-US" b="1" dirty="0" smtClean="0">
                <a:solidFill>
                  <a:schemeClr val="bg1"/>
                </a:solidFill>
              </a:rPr>
              <a:t>Transitions</a:t>
            </a:r>
            <a:endParaRPr lang="en-US" b="1" dirty="0">
              <a:solidFill>
                <a:schemeClr val="bg1"/>
              </a:solidFill>
            </a:endParaRPr>
          </a:p>
        </p:txBody>
      </p:sp>
      <p:sp>
        <p:nvSpPr>
          <p:cNvPr id="3" name="TextBox 2"/>
          <p:cNvSpPr txBox="1"/>
          <p:nvPr/>
        </p:nvSpPr>
        <p:spPr>
          <a:xfrm rot="20028467">
            <a:off x="-45877" y="1095965"/>
            <a:ext cx="1746504" cy="369332"/>
          </a:xfrm>
          <a:prstGeom prst="rect">
            <a:avLst/>
          </a:prstGeom>
          <a:noFill/>
        </p:spPr>
        <p:txBody>
          <a:bodyPr wrap="square" rtlCol="0">
            <a:spAutoFit/>
          </a:bodyPr>
          <a:lstStyle/>
          <a:p>
            <a:r>
              <a:rPr lang="en-US" b="1" dirty="0" smtClean="0"/>
              <a:t>INTRODUCTION</a:t>
            </a:r>
            <a:endParaRPr lang="en-US" b="1" dirty="0"/>
          </a:p>
        </p:txBody>
      </p:sp>
      <p:sp>
        <p:nvSpPr>
          <p:cNvPr id="9" name="TextBox 8"/>
          <p:cNvSpPr txBox="1"/>
          <p:nvPr/>
        </p:nvSpPr>
        <p:spPr>
          <a:xfrm rot="19751308">
            <a:off x="360045" y="3619417"/>
            <a:ext cx="777240" cy="369332"/>
          </a:xfrm>
          <a:prstGeom prst="rect">
            <a:avLst/>
          </a:prstGeom>
          <a:noFill/>
        </p:spPr>
        <p:txBody>
          <a:bodyPr wrap="square" rtlCol="0">
            <a:spAutoFit/>
          </a:bodyPr>
          <a:lstStyle/>
          <a:p>
            <a:r>
              <a:rPr lang="en-US" b="1" dirty="0" smtClean="0"/>
              <a:t>BODY</a:t>
            </a:r>
            <a:endParaRPr lang="en-US" b="1" dirty="0"/>
          </a:p>
        </p:txBody>
      </p:sp>
      <p:sp>
        <p:nvSpPr>
          <p:cNvPr id="11" name="Left Brace 10"/>
          <p:cNvSpPr/>
          <p:nvPr/>
        </p:nvSpPr>
        <p:spPr>
          <a:xfrm>
            <a:off x="1264158" y="779472"/>
            <a:ext cx="507492" cy="111467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a:off x="1264158" y="1894147"/>
            <a:ext cx="507492" cy="381987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p:cNvSpPr txBox="1"/>
          <p:nvPr/>
        </p:nvSpPr>
        <p:spPr>
          <a:xfrm>
            <a:off x="10421874" y="4551254"/>
            <a:ext cx="1392174" cy="1477328"/>
          </a:xfrm>
          <a:prstGeom prst="rect">
            <a:avLst/>
          </a:prstGeom>
          <a:solidFill>
            <a:srgbClr val="B40000"/>
          </a:solidFill>
        </p:spPr>
        <p:txBody>
          <a:bodyPr wrap="square" rtlCol="0">
            <a:spAutoFit/>
          </a:bodyPr>
          <a:lstStyle/>
          <a:p>
            <a:pPr algn="ctr"/>
            <a:r>
              <a:rPr lang="en-US" b="1" dirty="0" smtClean="0">
                <a:solidFill>
                  <a:schemeClr val="bg1"/>
                </a:solidFill>
              </a:rPr>
              <a:t>Personal Example </a:t>
            </a:r>
            <a:r>
              <a:rPr lang="en-US" dirty="0" smtClean="0">
                <a:solidFill>
                  <a:schemeClr val="bg1"/>
                </a:solidFill>
              </a:rPr>
              <a:t>connected to Position Statement</a:t>
            </a:r>
            <a:endParaRPr lang="en-US" dirty="0">
              <a:solidFill>
                <a:schemeClr val="bg1"/>
              </a:solidFill>
            </a:endParaRPr>
          </a:p>
        </p:txBody>
      </p:sp>
      <p:sp>
        <p:nvSpPr>
          <p:cNvPr id="18" name="TextBox 17"/>
          <p:cNvSpPr txBox="1"/>
          <p:nvPr/>
        </p:nvSpPr>
        <p:spPr>
          <a:xfrm>
            <a:off x="10803636" y="2429256"/>
            <a:ext cx="1083564" cy="1200329"/>
          </a:xfrm>
          <a:prstGeom prst="rect">
            <a:avLst/>
          </a:prstGeom>
          <a:solidFill>
            <a:schemeClr val="accent4">
              <a:lumMod val="75000"/>
            </a:schemeClr>
          </a:solidFill>
        </p:spPr>
        <p:txBody>
          <a:bodyPr wrap="square" rtlCol="0">
            <a:spAutoFit/>
          </a:bodyPr>
          <a:lstStyle/>
          <a:p>
            <a:pPr algn="ctr"/>
            <a:r>
              <a:rPr lang="en-US" b="1" dirty="0" smtClean="0">
                <a:solidFill>
                  <a:schemeClr val="bg1"/>
                </a:solidFill>
              </a:rPr>
              <a:t>Personal Example </a:t>
            </a:r>
            <a:r>
              <a:rPr lang="en-US" dirty="0" smtClean="0">
                <a:solidFill>
                  <a:schemeClr val="bg1"/>
                </a:solidFill>
              </a:rPr>
              <a:t>supports thesis</a:t>
            </a:r>
            <a:endParaRPr lang="en-US" dirty="0">
              <a:solidFill>
                <a:schemeClr val="bg1"/>
              </a:solidFill>
            </a:endParaRPr>
          </a:p>
        </p:txBody>
      </p:sp>
      <p:sp>
        <p:nvSpPr>
          <p:cNvPr id="19" name="TextBox 18"/>
          <p:cNvSpPr txBox="1"/>
          <p:nvPr/>
        </p:nvSpPr>
        <p:spPr>
          <a:xfrm>
            <a:off x="10652760" y="832104"/>
            <a:ext cx="1234440" cy="646331"/>
          </a:xfrm>
          <a:prstGeom prst="rect">
            <a:avLst/>
          </a:prstGeom>
          <a:solidFill>
            <a:srgbClr val="FF0000"/>
          </a:solidFill>
        </p:spPr>
        <p:txBody>
          <a:bodyPr wrap="square" rtlCol="0">
            <a:spAutoFit/>
          </a:bodyPr>
          <a:lstStyle/>
          <a:p>
            <a:pPr algn="ctr"/>
            <a:r>
              <a:rPr lang="en-US" b="1" dirty="0" smtClean="0">
                <a:solidFill>
                  <a:schemeClr val="bg1"/>
                </a:solidFill>
              </a:rPr>
              <a:t>Position Statement</a:t>
            </a:r>
            <a:endParaRPr lang="en-US" b="1" dirty="0">
              <a:solidFill>
                <a:schemeClr val="bg1"/>
              </a:solidFill>
            </a:endParaRPr>
          </a:p>
        </p:txBody>
      </p:sp>
    </p:spTree>
    <p:extLst>
      <p:ext uri="{BB962C8B-B14F-4D97-AF65-F5344CB8AC3E}">
        <p14:creationId xmlns:p14="http://schemas.microsoft.com/office/powerpoint/2010/main" val="26923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1517904" y="832104"/>
            <a:ext cx="9436608" cy="6217087"/>
          </a:xfrm>
          <a:prstGeom prst="rect">
            <a:avLst/>
          </a:prstGeom>
          <a:noFill/>
        </p:spPr>
        <p:txBody>
          <a:bodyPr wrap="square" rtlCol="0">
            <a:spAutoFit/>
          </a:bodyPr>
          <a:lstStyle/>
          <a:p>
            <a:r>
              <a:rPr lang="en-US" sz="2000" b="1" dirty="0"/>
              <a:t>	</a:t>
            </a:r>
            <a:r>
              <a:rPr lang="en-US" sz="2000" dirty="0"/>
              <a:t>Maturity is the development of the mind or body. Through out life people’s bodies often develop similarly and at a pace relative to their age. </a:t>
            </a:r>
            <a:r>
              <a:rPr lang="en-US" sz="2000" dirty="0">
                <a:solidFill>
                  <a:srgbClr val="9966FF"/>
                </a:solidFill>
              </a:rPr>
              <a:t>However, </a:t>
            </a:r>
            <a:r>
              <a:rPr lang="en-US" sz="2000" dirty="0"/>
              <a:t>this is not always true about the mind. </a:t>
            </a:r>
            <a:r>
              <a:rPr lang="en-US" sz="2000" dirty="0">
                <a:solidFill>
                  <a:srgbClr val="FF0000"/>
                </a:solidFill>
              </a:rPr>
              <a:t>Maturity of the mind is gained through experience, not age.</a:t>
            </a:r>
            <a:br>
              <a:rPr lang="en-US" sz="2000" dirty="0">
                <a:solidFill>
                  <a:srgbClr val="FF0000"/>
                </a:solidFill>
              </a:rPr>
            </a:br>
            <a:r>
              <a:rPr lang="en-US" sz="2000" dirty="0"/>
              <a:t>	</a:t>
            </a:r>
            <a:r>
              <a:rPr lang="en-US" sz="2000" dirty="0">
                <a:solidFill>
                  <a:srgbClr val="9966FF"/>
                </a:solidFill>
              </a:rPr>
              <a:t>The experiences that often require people to mature the most are ones of adversity. As individuals face difficulties they must grow to overcome them. </a:t>
            </a:r>
            <a:r>
              <a:rPr lang="en-US" sz="2000" dirty="0"/>
              <a:t>I, myself, have experienced this many times throughout my life and will continue to repeat this process till the day I die. </a:t>
            </a:r>
            <a:r>
              <a:rPr lang="en-US" sz="2000" dirty="0">
                <a:solidFill>
                  <a:srgbClr val="9966FF"/>
                </a:solidFill>
              </a:rPr>
              <a:t>However, one experience in particular required me to mature beyond any </a:t>
            </a:r>
            <a:r>
              <a:rPr lang="en-US" sz="2000" dirty="0" smtClean="0">
                <a:solidFill>
                  <a:srgbClr val="9966FF"/>
                </a:solidFill>
              </a:rPr>
              <a:t>other</a:t>
            </a:r>
            <a:r>
              <a:rPr lang="en-US" sz="2000" dirty="0">
                <a:solidFill>
                  <a:schemeClr val="accent4">
                    <a:lumMod val="75000"/>
                  </a:schemeClr>
                </a:solidFill>
              </a:rPr>
              <a:t>:</a:t>
            </a:r>
            <a:r>
              <a:rPr lang="en-US" sz="2000" dirty="0" smtClean="0">
                <a:solidFill>
                  <a:schemeClr val="accent4">
                    <a:lumMod val="75000"/>
                  </a:schemeClr>
                </a:solidFill>
              </a:rPr>
              <a:t> </a:t>
            </a:r>
            <a:r>
              <a:rPr lang="en-US" sz="2000" dirty="0">
                <a:solidFill>
                  <a:schemeClr val="accent4">
                    <a:lumMod val="75000"/>
                  </a:schemeClr>
                </a:solidFill>
              </a:rPr>
              <a:t>the tearing of my ACL. It was an athletes worst nightmare: surgery, 8 months recovery and hours of watching your teammates play the games you so desperately wanted to be apart of. What good could from this? I would ask myself daily. Not until later did I realize the answer was maturity. As I sat and watched those 8 months I acquired a new appreciation for the sport &amp; I learned new aspects of the game I never would have noticed on the field. I gained respect for my teammates and better understood how I could help them and myself be successful. I came to realize how important it was to make every second count on the field and in life. </a:t>
            </a:r>
            <a:r>
              <a:rPr lang="en-US" sz="2000" dirty="0">
                <a:solidFill>
                  <a:srgbClr val="B40000"/>
                </a:solidFill>
              </a:rPr>
              <a:t>This single experience matured me as a player and as a person beyond my years.</a:t>
            </a:r>
            <a:r>
              <a:rPr lang="en-US" sz="2000" dirty="0"/>
              <a:t/>
            </a:r>
            <a:br>
              <a:rPr lang="en-US" sz="2000" dirty="0"/>
            </a:br>
            <a:r>
              <a:rPr lang="en-US" sz="2000" dirty="0"/>
              <a:t>	</a:t>
            </a:r>
            <a:r>
              <a:rPr lang="en-US" sz="2000" dirty="0">
                <a:solidFill>
                  <a:srgbClr val="9966FF"/>
                </a:solidFill>
              </a:rPr>
              <a:t>Although many people believe maturity is dependent on age</a:t>
            </a:r>
            <a:r>
              <a:rPr lang="en-US" sz="2000" dirty="0">
                <a:solidFill>
                  <a:srgbClr val="FF0000"/>
                </a:solidFill>
              </a:rPr>
              <a:t>, it should be recognized that the development comes from experience</a:t>
            </a:r>
            <a:r>
              <a:rPr lang="en-US" sz="2000" dirty="0"/>
              <a:t>. Maturity is part of growing up and becoming a successful adult perhaps this why many mistakingly associate it with age.</a:t>
            </a:r>
          </a:p>
          <a:p>
            <a:endParaRPr lang="en-US" dirty="0"/>
          </a:p>
        </p:txBody>
      </p:sp>
      <p:sp>
        <p:nvSpPr>
          <p:cNvPr id="6" name="TextBox 5"/>
          <p:cNvSpPr txBox="1"/>
          <p:nvPr/>
        </p:nvSpPr>
        <p:spPr>
          <a:xfrm>
            <a:off x="10652760" y="1841516"/>
            <a:ext cx="1234440" cy="369332"/>
          </a:xfrm>
          <a:prstGeom prst="rect">
            <a:avLst/>
          </a:prstGeom>
          <a:solidFill>
            <a:srgbClr val="9966FF"/>
          </a:solidFill>
        </p:spPr>
        <p:txBody>
          <a:bodyPr wrap="square" rtlCol="0">
            <a:spAutoFit/>
          </a:bodyPr>
          <a:lstStyle/>
          <a:p>
            <a:pPr algn="ctr"/>
            <a:r>
              <a:rPr lang="en-US" b="1" dirty="0" smtClean="0">
                <a:solidFill>
                  <a:schemeClr val="bg1"/>
                </a:solidFill>
              </a:rPr>
              <a:t>Transitions</a:t>
            </a:r>
            <a:endParaRPr lang="en-US" b="1" dirty="0">
              <a:solidFill>
                <a:schemeClr val="bg1"/>
              </a:solidFill>
            </a:endParaRPr>
          </a:p>
        </p:txBody>
      </p:sp>
      <p:sp>
        <p:nvSpPr>
          <p:cNvPr id="3" name="TextBox 2"/>
          <p:cNvSpPr txBox="1"/>
          <p:nvPr/>
        </p:nvSpPr>
        <p:spPr>
          <a:xfrm rot="20028467">
            <a:off x="-45877" y="1095965"/>
            <a:ext cx="1746504" cy="369332"/>
          </a:xfrm>
          <a:prstGeom prst="rect">
            <a:avLst/>
          </a:prstGeom>
          <a:noFill/>
        </p:spPr>
        <p:txBody>
          <a:bodyPr wrap="square" rtlCol="0">
            <a:spAutoFit/>
          </a:bodyPr>
          <a:lstStyle/>
          <a:p>
            <a:r>
              <a:rPr lang="en-US" b="1" dirty="0" smtClean="0"/>
              <a:t>INTRODUCTION</a:t>
            </a:r>
            <a:endParaRPr lang="en-US" b="1" dirty="0"/>
          </a:p>
        </p:txBody>
      </p:sp>
      <p:sp>
        <p:nvSpPr>
          <p:cNvPr id="9" name="TextBox 8"/>
          <p:cNvSpPr txBox="1"/>
          <p:nvPr/>
        </p:nvSpPr>
        <p:spPr>
          <a:xfrm rot="19751308">
            <a:off x="360045" y="3619417"/>
            <a:ext cx="777240" cy="369332"/>
          </a:xfrm>
          <a:prstGeom prst="rect">
            <a:avLst/>
          </a:prstGeom>
          <a:noFill/>
        </p:spPr>
        <p:txBody>
          <a:bodyPr wrap="square" rtlCol="0">
            <a:spAutoFit/>
          </a:bodyPr>
          <a:lstStyle/>
          <a:p>
            <a:r>
              <a:rPr lang="en-US" b="1" dirty="0" smtClean="0"/>
              <a:t>BODY</a:t>
            </a:r>
            <a:endParaRPr lang="en-US" b="1" dirty="0"/>
          </a:p>
        </p:txBody>
      </p:sp>
      <p:sp>
        <p:nvSpPr>
          <p:cNvPr id="10" name="TextBox 9"/>
          <p:cNvSpPr txBox="1"/>
          <p:nvPr/>
        </p:nvSpPr>
        <p:spPr>
          <a:xfrm rot="19893326">
            <a:off x="55690" y="6013085"/>
            <a:ext cx="1746504" cy="369332"/>
          </a:xfrm>
          <a:prstGeom prst="rect">
            <a:avLst/>
          </a:prstGeom>
          <a:noFill/>
        </p:spPr>
        <p:txBody>
          <a:bodyPr wrap="square" rtlCol="0">
            <a:spAutoFit/>
          </a:bodyPr>
          <a:lstStyle/>
          <a:p>
            <a:r>
              <a:rPr lang="en-US" b="1" dirty="0" smtClean="0"/>
              <a:t>CONCLUSION</a:t>
            </a:r>
            <a:endParaRPr lang="en-US" b="1" dirty="0"/>
          </a:p>
        </p:txBody>
      </p:sp>
      <p:sp>
        <p:nvSpPr>
          <p:cNvPr id="11" name="Left Brace 10"/>
          <p:cNvSpPr/>
          <p:nvPr/>
        </p:nvSpPr>
        <p:spPr>
          <a:xfrm>
            <a:off x="1264158" y="779472"/>
            <a:ext cx="507492" cy="111467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a:off x="1264158" y="1894147"/>
            <a:ext cx="507492" cy="381987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Left Brace 12"/>
          <p:cNvSpPr/>
          <p:nvPr/>
        </p:nvSpPr>
        <p:spPr>
          <a:xfrm>
            <a:off x="1264158" y="5700865"/>
            <a:ext cx="507492" cy="111467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10421874" y="4598879"/>
            <a:ext cx="1392174" cy="1477328"/>
          </a:xfrm>
          <a:prstGeom prst="rect">
            <a:avLst/>
          </a:prstGeom>
          <a:solidFill>
            <a:srgbClr val="B40000"/>
          </a:solidFill>
        </p:spPr>
        <p:txBody>
          <a:bodyPr wrap="square" rtlCol="0">
            <a:spAutoFit/>
          </a:bodyPr>
          <a:lstStyle/>
          <a:p>
            <a:pPr algn="ctr"/>
            <a:r>
              <a:rPr lang="en-US" b="1" dirty="0" smtClean="0">
                <a:solidFill>
                  <a:schemeClr val="bg1"/>
                </a:solidFill>
              </a:rPr>
              <a:t>Personal Example </a:t>
            </a:r>
            <a:r>
              <a:rPr lang="en-US" dirty="0" smtClean="0">
                <a:solidFill>
                  <a:schemeClr val="bg1"/>
                </a:solidFill>
              </a:rPr>
              <a:t>connected to Position Statement</a:t>
            </a:r>
            <a:endParaRPr lang="en-US" dirty="0">
              <a:solidFill>
                <a:schemeClr val="bg1"/>
              </a:solidFill>
            </a:endParaRPr>
          </a:p>
        </p:txBody>
      </p:sp>
      <p:sp>
        <p:nvSpPr>
          <p:cNvPr id="16" name="TextBox 15"/>
          <p:cNvSpPr txBox="1"/>
          <p:nvPr/>
        </p:nvSpPr>
        <p:spPr>
          <a:xfrm>
            <a:off x="10803636" y="2429256"/>
            <a:ext cx="1083564" cy="1200329"/>
          </a:xfrm>
          <a:prstGeom prst="rect">
            <a:avLst/>
          </a:prstGeom>
          <a:solidFill>
            <a:schemeClr val="accent4">
              <a:lumMod val="75000"/>
            </a:schemeClr>
          </a:solidFill>
        </p:spPr>
        <p:txBody>
          <a:bodyPr wrap="square" rtlCol="0">
            <a:spAutoFit/>
          </a:bodyPr>
          <a:lstStyle/>
          <a:p>
            <a:pPr algn="ctr"/>
            <a:r>
              <a:rPr lang="en-US" b="1" dirty="0" smtClean="0">
                <a:solidFill>
                  <a:schemeClr val="bg1"/>
                </a:solidFill>
              </a:rPr>
              <a:t>Personal Example </a:t>
            </a:r>
            <a:r>
              <a:rPr lang="en-US" dirty="0" smtClean="0">
                <a:solidFill>
                  <a:schemeClr val="bg1"/>
                </a:solidFill>
              </a:rPr>
              <a:t>supports thesis</a:t>
            </a:r>
            <a:endParaRPr lang="en-US" dirty="0">
              <a:solidFill>
                <a:schemeClr val="bg1"/>
              </a:solidFill>
            </a:endParaRPr>
          </a:p>
        </p:txBody>
      </p:sp>
      <p:sp>
        <p:nvSpPr>
          <p:cNvPr id="17" name="TextBox 16"/>
          <p:cNvSpPr txBox="1"/>
          <p:nvPr/>
        </p:nvSpPr>
        <p:spPr>
          <a:xfrm>
            <a:off x="10652760" y="868532"/>
            <a:ext cx="1234440" cy="646331"/>
          </a:xfrm>
          <a:prstGeom prst="rect">
            <a:avLst/>
          </a:prstGeom>
          <a:solidFill>
            <a:srgbClr val="FF0000"/>
          </a:solidFill>
        </p:spPr>
        <p:txBody>
          <a:bodyPr wrap="square" rtlCol="0">
            <a:spAutoFit/>
          </a:bodyPr>
          <a:lstStyle/>
          <a:p>
            <a:pPr algn="ctr"/>
            <a:r>
              <a:rPr lang="en-US" b="1" dirty="0" smtClean="0">
                <a:solidFill>
                  <a:schemeClr val="bg1"/>
                </a:solidFill>
              </a:rPr>
              <a:t>Position Statement</a:t>
            </a:r>
            <a:endParaRPr lang="en-US" b="1" dirty="0">
              <a:solidFill>
                <a:schemeClr val="bg1"/>
              </a:solidFill>
            </a:endParaRPr>
          </a:p>
        </p:txBody>
      </p:sp>
    </p:spTree>
    <p:extLst>
      <p:ext uri="{BB962C8B-B14F-4D97-AF65-F5344CB8AC3E}">
        <p14:creationId xmlns:p14="http://schemas.microsoft.com/office/powerpoint/2010/main" val="32136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1517904" y="832104"/>
            <a:ext cx="9436608" cy="6217087"/>
          </a:xfrm>
          <a:prstGeom prst="rect">
            <a:avLst/>
          </a:prstGeom>
          <a:noFill/>
        </p:spPr>
        <p:txBody>
          <a:bodyPr wrap="square" rtlCol="0">
            <a:spAutoFit/>
          </a:bodyPr>
          <a:lstStyle/>
          <a:p>
            <a:r>
              <a:rPr lang="en-US" sz="2000" b="1" dirty="0"/>
              <a:t>	</a:t>
            </a:r>
            <a:r>
              <a:rPr lang="en-US" sz="2000" dirty="0"/>
              <a:t>Maturity is the development of the mind or body. Through out life people’s bodies often develop similarly and at a pace relative to their age. </a:t>
            </a:r>
            <a:r>
              <a:rPr lang="en-US" sz="2000" dirty="0">
                <a:solidFill>
                  <a:srgbClr val="9966FF"/>
                </a:solidFill>
              </a:rPr>
              <a:t>However, </a:t>
            </a:r>
            <a:r>
              <a:rPr lang="en-US" sz="2000" dirty="0"/>
              <a:t>this is not always true about the mind. </a:t>
            </a:r>
            <a:r>
              <a:rPr lang="en-US" sz="2000" dirty="0">
                <a:solidFill>
                  <a:srgbClr val="FF0000"/>
                </a:solidFill>
              </a:rPr>
              <a:t>Maturity of the mind is gained through experience, not age.</a:t>
            </a:r>
            <a:br>
              <a:rPr lang="en-US" sz="2000" dirty="0">
                <a:solidFill>
                  <a:srgbClr val="FF0000"/>
                </a:solidFill>
              </a:rPr>
            </a:br>
            <a:r>
              <a:rPr lang="en-US" sz="2000" dirty="0"/>
              <a:t>	</a:t>
            </a:r>
            <a:r>
              <a:rPr lang="en-US" sz="2000" dirty="0">
                <a:solidFill>
                  <a:srgbClr val="9966FF"/>
                </a:solidFill>
              </a:rPr>
              <a:t>The experiences that often require people to mature the most are ones of adversity. As individuals face difficulties they must grow to overcome them. </a:t>
            </a:r>
            <a:r>
              <a:rPr lang="en-US" sz="2000" dirty="0"/>
              <a:t>I, myself, have experienced this many times throughout my life and will continue to repeat this process till the day I die. </a:t>
            </a:r>
            <a:r>
              <a:rPr lang="en-US" sz="2000" dirty="0">
                <a:solidFill>
                  <a:srgbClr val="9966FF"/>
                </a:solidFill>
              </a:rPr>
              <a:t>However, one experience in particular required me to mature beyond any </a:t>
            </a:r>
            <a:r>
              <a:rPr lang="en-US" sz="2000" dirty="0" smtClean="0">
                <a:solidFill>
                  <a:srgbClr val="9966FF"/>
                </a:solidFill>
              </a:rPr>
              <a:t>other</a:t>
            </a:r>
            <a:r>
              <a:rPr lang="en-US" sz="2000" dirty="0">
                <a:solidFill>
                  <a:srgbClr val="7030A0"/>
                </a:solidFill>
              </a:rPr>
              <a:t>:</a:t>
            </a:r>
            <a:r>
              <a:rPr lang="en-US" sz="2000" dirty="0" smtClean="0">
                <a:solidFill>
                  <a:schemeClr val="accent4">
                    <a:lumMod val="75000"/>
                  </a:schemeClr>
                </a:solidFill>
              </a:rPr>
              <a:t> </a:t>
            </a:r>
            <a:r>
              <a:rPr lang="en-US" sz="2000" dirty="0">
                <a:solidFill>
                  <a:schemeClr val="accent4">
                    <a:lumMod val="75000"/>
                  </a:schemeClr>
                </a:solidFill>
              </a:rPr>
              <a:t>the tearing of my ACL. It was an athletes worst nightmare: surgery, 8 months recovery and hours of watching your teammates play the games you so desperately wanted to be apart of. What good could from this? I would ask myself daily. Not until later did I realize the answer was maturity. As I sat and watched those 8 months I acquired a new appreciation for the sport &amp; I learned new aspects of the game I never would have noticed on the field. I gained respect for my teammates and better understood how I could help them and myself be successful. I came to realize how important it was to make every second count on the field and in life. </a:t>
            </a:r>
            <a:r>
              <a:rPr lang="en-US" sz="2000" dirty="0">
                <a:solidFill>
                  <a:srgbClr val="B40000"/>
                </a:solidFill>
              </a:rPr>
              <a:t>This single experience matured me as a player and as a person beyond my years.</a:t>
            </a:r>
            <a:r>
              <a:rPr lang="en-US" sz="2000" dirty="0"/>
              <a:t/>
            </a:r>
            <a:br>
              <a:rPr lang="en-US" sz="2000" dirty="0"/>
            </a:br>
            <a:r>
              <a:rPr lang="en-US" sz="2000" dirty="0"/>
              <a:t>	</a:t>
            </a:r>
            <a:r>
              <a:rPr lang="en-US" sz="2000" dirty="0">
                <a:solidFill>
                  <a:srgbClr val="9966FF"/>
                </a:solidFill>
              </a:rPr>
              <a:t>Although many people believe maturity is dependent on age</a:t>
            </a:r>
            <a:r>
              <a:rPr lang="en-US" sz="2000" dirty="0">
                <a:solidFill>
                  <a:srgbClr val="FF0000"/>
                </a:solidFill>
              </a:rPr>
              <a:t>, it should be recognized that the development comes from experience</a:t>
            </a:r>
            <a:r>
              <a:rPr lang="en-US" sz="2000" dirty="0"/>
              <a:t>. Maturity is part of growing up and becoming a successful adult perhaps this why many mistakingly associate it with age.</a:t>
            </a:r>
          </a:p>
          <a:p>
            <a:endParaRPr lang="en-US" dirty="0"/>
          </a:p>
        </p:txBody>
      </p:sp>
      <p:sp>
        <p:nvSpPr>
          <p:cNvPr id="2" name="TextBox 1"/>
          <p:cNvSpPr txBox="1"/>
          <p:nvPr/>
        </p:nvSpPr>
        <p:spPr>
          <a:xfrm>
            <a:off x="10954512" y="1152144"/>
            <a:ext cx="932688" cy="369332"/>
          </a:xfrm>
          <a:prstGeom prst="rect">
            <a:avLst/>
          </a:prstGeom>
          <a:solidFill>
            <a:srgbClr val="FF0000"/>
          </a:solidFill>
        </p:spPr>
        <p:txBody>
          <a:bodyPr wrap="square" rtlCol="0">
            <a:spAutoFit/>
          </a:bodyPr>
          <a:lstStyle/>
          <a:p>
            <a:pPr algn="ctr"/>
            <a:r>
              <a:rPr lang="en-US" b="1" dirty="0" smtClean="0">
                <a:solidFill>
                  <a:schemeClr val="bg1"/>
                </a:solidFill>
              </a:rPr>
              <a:t>Thesis</a:t>
            </a:r>
            <a:endParaRPr lang="en-US" b="1" dirty="0">
              <a:solidFill>
                <a:schemeClr val="bg1"/>
              </a:solidFill>
            </a:endParaRPr>
          </a:p>
        </p:txBody>
      </p:sp>
      <p:sp>
        <p:nvSpPr>
          <p:cNvPr id="6" name="TextBox 5"/>
          <p:cNvSpPr txBox="1"/>
          <p:nvPr/>
        </p:nvSpPr>
        <p:spPr>
          <a:xfrm>
            <a:off x="10652760" y="1841516"/>
            <a:ext cx="1234440" cy="369332"/>
          </a:xfrm>
          <a:prstGeom prst="rect">
            <a:avLst/>
          </a:prstGeom>
          <a:solidFill>
            <a:srgbClr val="9966FF"/>
          </a:solidFill>
        </p:spPr>
        <p:txBody>
          <a:bodyPr wrap="square" rtlCol="0">
            <a:spAutoFit/>
          </a:bodyPr>
          <a:lstStyle/>
          <a:p>
            <a:pPr algn="ctr"/>
            <a:r>
              <a:rPr lang="en-US" b="1" dirty="0" smtClean="0">
                <a:solidFill>
                  <a:schemeClr val="bg1"/>
                </a:solidFill>
              </a:rPr>
              <a:t>Transitions</a:t>
            </a:r>
            <a:endParaRPr lang="en-US" b="1" dirty="0">
              <a:solidFill>
                <a:schemeClr val="bg1"/>
              </a:solidFill>
            </a:endParaRPr>
          </a:p>
        </p:txBody>
      </p:sp>
      <p:sp>
        <p:nvSpPr>
          <p:cNvPr id="3" name="TextBox 2"/>
          <p:cNvSpPr txBox="1"/>
          <p:nvPr/>
        </p:nvSpPr>
        <p:spPr>
          <a:xfrm rot="20028467">
            <a:off x="-45877" y="1095965"/>
            <a:ext cx="1746504" cy="369332"/>
          </a:xfrm>
          <a:prstGeom prst="rect">
            <a:avLst/>
          </a:prstGeom>
          <a:noFill/>
        </p:spPr>
        <p:txBody>
          <a:bodyPr wrap="square" rtlCol="0">
            <a:spAutoFit/>
          </a:bodyPr>
          <a:lstStyle/>
          <a:p>
            <a:r>
              <a:rPr lang="en-US" b="1" dirty="0" smtClean="0"/>
              <a:t>INTRODUCTION</a:t>
            </a:r>
            <a:endParaRPr lang="en-US" b="1" dirty="0"/>
          </a:p>
        </p:txBody>
      </p:sp>
      <p:sp>
        <p:nvSpPr>
          <p:cNvPr id="9" name="TextBox 8"/>
          <p:cNvSpPr txBox="1"/>
          <p:nvPr/>
        </p:nvSpPr>
        <p:spPr>
          <a:xfrm rot="19751308">
            <a:off x="360045" y="3619417"/>
            <a:ext cx="777240" cy="369332"/>
          </a:xfrm>
          <a:prstGeom prst="rect">
            <a:avLst/>
          </a:prstGeom>
          <a:noFill/>
        </p:spPr>
        <p:txBody>
          <a:bodyPr wrap="square" rtlCol="0">
            <a:spAutoFit/>
          </a:bodyPr>
          <a:lstStyle/>
          <a:p>
            <a:r>
              <a:rPr lang="en-US" b="1" dirty="0" smtClean="0"/>
              <a:t>BODY</a:t>
            </a:r>
            <a:endParaRPr lang="en-US" b="1" dirty="0"/>
          </a:p>
        </p:txBody>
      </p:sp>
      <p:sp>
        <p:nvSpPr>
          <p:cNvPr id="10" name="TextBox 9"/>
          <p:cNvSpPr txBox="1"/>
          <p:nvPr/>
        </p:nvSpPr>
        <p:spPr>
          <a:xfrm rot="19893326">
            <a:off x="55690" y="6013086"/>
            <a:ext cx="1746504" cy="369332"/>
          </a:xfrm>
          <a:prstGeom prst="rect">
            <a:avLst/>
          </a:prstGeom>
          <a:noFill/>
        </p:spPr>
        <p:txBody>
          <a:bodyPr wrap="square" rtlCol="0">
            <a:spAutoFit/>
          </a:bodyPr>
          <a:lstStyle/>
          <a:p>
            <a:r>
              <a:rPr lang="en-US" b="1" dirty="0" smtClean="0"/>
              <a:t>CONCLUSION</a:t>
            </a:r>
            <a:endParaRPr lang="en-US" b="1" dirty="0"/>
          </a:p>
        </p:txBody>
      </p:sp>
      <p:sp>
        <p:nvSpPr>
          <p:cNvPr id="11" name="Left Brace 10"/>
          <p:cNvSpPr/>
          <p:nvPr/>
        </p:nvSpPr>
        <p:spPr>
          <a:xfrm>
            <a:off x="1264158" y="779472"/>
            <a:ext cx="507492" cy="111467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a:off x="1264158" y="1894147"/>
            <a:ext cx="507492" cy="381987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Left Brace 12"/>
          <p:cNvSpPr/>
          <p:nvPr/>
        </p:nvSpPr>
        <p:spPr>
          <a:xfrm>
            <a:off x="1264158" y="5700865"/>
            <a:ext cx="507492" cy="1114675"/>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10421874" y="4598879"/>
            <a:ext cx="1392174" cy="1477328"/>
          </a:xfrm>
          <a:prstGeom prst="rect">
            <a:avLst/>
          </a:prstGeom>
          <a:solidFill>
            <a:srgbClr val="B40000"/>
          </a:solidFill>
        </p:spPr>
        <p:txBody>
          <a:bodyPr wrap="square" rtlCol="0">
            <a:spAutoFit/>
          </a:bodyPr>
          <a:lstStyle/>
          <a:p>
            <a:pPr algn="ctr"/>
            <a:r>
              <a:rPr lang="en-US" b="1" dirty="0" smtClean="0">
                <a:solidFill>
                  <a:schemeClr val="bg1"/>
                </a:solidFill>
              </a:rPr>
              <a:t>Personal Example </a:t>
            </a:r>
            <a:r>
              <a:rPr lang="en-US" dirty="0" smtClean="0">
                <a:solidFill>
                  <a:schemeClr val="bg1"/>
                </a:solidFill>
              </a:rPr>
              <a:t>connected to Position Statement</a:t>
            </a:r>
            <a:endParaRPr lang="en-US" dirty="0">
              <a:solidFill>
                <a:schemeClr val="bg1"/>
              </a:solidFill>
            </a:endParaRPr>
          </a:p>
        </p:txBody>
      </p:sp>
      <p:sp>
        <p:nvSpPr>
          <p:cNvPr id="16" name="TextBox 15"/>
          <p:cNvSpPr txBox="1"/>
          <p:nvPr/>
        </p:nvSpPr>
        <p:spPr>
          <a:xfrm>
            <a:off x="10803636" y="2429256"/>
            <a:ext cx="1083564" cy="1200329"/>
          </a:xfrm>
          <a:prstGeom prst="rect">
            <a:avLst/>
          </a:prstGeom>
          <a:solidFill>
            <a:schemeClr val="accent4">
              <a:lumMod val="75000"/>
            </a:schemeClr>
          </a:solidFill>
        </p:spPr>
        <p:txBody>
          <a:bodyPr wrap="square" rtlCol="0">
            <a:spAutoFit/>
          </a:bodyPr>
          <a:lstStyle/>
          <a:p>
            <a:pPr algn="ctr"/>
            <a:r>
              <a:rPr lang="en-US" b="1" dirty="0" smtClean="0">
                <a:solidFill>
                  <a:schemeClr val="bg1"/>
                </a:solidFill>
              </a:rPr>
              <a:t>Personal Example </a:t>
            </a:r>
            <a:r>
              <a:rPr lang="en-US" dirty="0" smtClean="0">
                <a:solidFill>
                  <a:schemeClr val="bg1"/>
                </a:solidFill>
              </a:rPr>
              <a:t>supports thesis</a:t>
            </a:r>
            <a:endParaRPr lang="en-US" dirty="0">
              <a:solidFill>
                <a:schemeClr val="bg1"/>
              </a:solidFill>
            </a:endParaRPr>
          </a:p>
        </p:txBody>
      </p:sp>
      <p:sp>
        <p:nvSpPr>
          <p:cNvPr id="17" name="TextBox 16"/>
          <p:cNvSpPr txBox="1"/>
          <p:nvPr/>
        </p:nvSpPr>
        <p:spPr>
          <a:xfrm>
            <a:off x="10803636" y="1085981"/>
            <a:ext cx="1234440" cy="646331"/>
          </a:xfrm>
          <a:prstGeom prst="rect">
            <a:avLst/>
          </a:prstGeom>
          <a:solidFill>
            <a:srgbClr val="FF0000"/>
          </a:solidFill>
        </p:spPr>
        <p:txBody>
          <a:bodyPr wrap="square" rtlCol="0">
            <a:spAutoFit/>
          </a:bodyPr>
          <a:lstStyle/>
          <a:p>
            <a:pPr algn="ctr"/>
            <a:r>
              <a:rPr lang="en-US" b="1" dirty="0" smtClean="0">
                <a:solidFill>
                  <a:schemeClr val="bg1"/>
                </a:solidFill>
              </a:rPr>
              <a:t>Position Statement</a:t>
            </a:r>
            <a:endParaRPr lang="en-US" b="1" dirty="0">
              <a:solidFill>
                <a:schemeClr val="bg1"/>
              </a:solidFill>
            </a:endParaRPr>
          </a:p>
        </p:txBody>
      </p:sp>
      <p:sp>
        <p:nvSpPr>
          <p:cNvPr id="7" name="TextBox 6"/>
          <p:cNvSpPr txBox="1"/>
          <p:nvPr/>
        </p:nvSpPr>
        <p:spPr>
          <a:xfrm>
            <a:off x="3929320" y="0"/>
            <a:ext cx="3587048" cy="646331"/>
          </a:xfrm>
          <a:prstGeom prst="rect">
            <a:avLst/>
          </a:prstGeom>
          <a:solidFill>
            <a:schemeClr val="accent6">
              <a:lumMod val="40000"/>
              <a:lumOff val="60000"/>
            </a:schemeClr>
          </a:solidFill>
        </p:spPr>
        <p:txBody>
          <a:bodyPr wrap="square" rtlCol="0">
            <a:spAutoFit/>
          </a:bodyPr>
          <a:lstStyle/>
          <a:p>
            <a:r>
              <a:rPr lang="en-US" dirty="0" smtClean="0"/>
              <a:t>1.  Is </a:t>
            </a:r>
            <a:r>
              <a:rPr lang="en-US" b="1" dirty="0" smtClean="0"/>
              <a:t>position</a:t>
            </a:r>
            <a:r>
              <a:rPr lang="en-US" dirty="0" smtClean="0"/>
              <a:t> clearly stated?</a:t>
            </a:r>
          </a:p>
          <a:p>
            <a:r>
              <a:rPr lang="en-US" dirty="0" smtClean="0"/>
              <a:t>2.  Is appropriate </a:t>
            </a:r>
            <a:r>
              <a:rPr lang="en-US" b="1" dirty="0" smtClean="0"/>
              <a:t>organization</a:t>
            </a:r>
            <a:r>
              <a:rPr lang="en-US" dirty="0" smtClean="0"/>
              <a:t> used?</a:t>
            </a:r>
          </a:p>
        </p:txBody>
      </p:sp>
      <p:sp>
        <p:nvSpPr>
          <p:cNvPr id="18" name="TextBox 17"/>
          <p:cNvSpPr txBox="1"/>
          <p:nvPr/>
        </p:nvSpPr>
        <p:spPr>
          <a:xfrm>
            <a:off x="7662672" y="-1"/>
            <a:ext cx="4443984" cy="646331"/>
          </a:xfrm>
          <a:prstGeom prst="rect">
            <a:avLst/>
          </a:prstGeom>
          <a:solidFill>
            <a:schemeClr val="accent6">
              <a:lumMod val="40000"/>
              <a:lumOff val="60000"/>
            </a:schemeClr>
          </a:solidFill>
        </p:spPr>
        <p:txBody>
          <a:bodyPr wrap="square" rtlCol="0">
            <a:spAutoFit/>
          </a:bodyPr>
          <a:lstStyle/>
          <a:p>
            <a:r>
              <a:rPr lang="en-US" dirty="0" smtClean="0"/>
              <a:t>3.  Is specific </a:t>
            </a:r>
            <a:r>
              <a:rPr lang="en-US" b="1" dirty="0" smtClean="0"/>
              <a:t>support</a:t>
            </a:r>
            <a:r>
              <a:rPr lang="en-US" dirty="0" smtClean="0"/>
              <a:t> provided for argument?</a:t>
            </a:r>
          </a:p>
          <a:p>
            <a:r>
              <a:rPr lang="en-US" dirty="0" smtClean="0"/>
              <a:t>4.  Are </a:t>
            </a:r>
            <a:r>
              <a:rPr lang="en-US" b="1" dirty="0" smtClean="0"/>
              <a:t>words</a:t>
            </a:r>
            <a:r>
              <a:rPr lang="en-US" dirty="0" smtClean="0"/>
              <a:t> carefully chosen?</a:t>
            </a:r>
            <a:endParaRPr lang="en-US" dirty="0"/>
          </a:p>
        </p:txBody>
      </p:sp>
      <p:sp>
        <p:nvSpPr>
          <p:cNvPr id="19" name="TextBox 18"/>
          <p:cNvSpPr txBox="1"/>
          <p:nvPr/>
        </p:nvSpPr>
        <p:spPr>
          <a:xfrm>
            <a:off x="57976" y="1840411"/>
            <a:ext cx="1381378" cy="1754326"/>
          </a:xfrm>
          <a:prstGeom prst="rect">
            <a:avLst/>
          </a:prstGeom>
          <a:solidFill>
            <a:schemeClr val="accent6">
              <a:lumMod val="40000"/>
              <a:lumOff val="60000"/>
            </a:schemeClr>
          </a:solidFill>
        </p:spPr>
        <p:txBody>
          <a:bodyPr wrap="square" rtlCol="0">
            <a:spAutoFit/>
          </a:bodyPr>
          <a:lstStyle/>
          <a:p>
            <a:r>
              <a:rPr lang="en-US" dirty="0"/>
              <a:t>5</a:t>
            </a:r>
            <a:r>
              <a:rPr lang="en-US" dirty="0" smtClean="0"/>
              <a:t>.  Are </a:t>
            </a:r>
            <a:r>
              <a:rPr lang="en-US" b="1" dirty="0" smtClean="0"/>
              <a:t>authentic transitions </a:t>
            </a:r>
            <a:r>
              <a:rPr lang="en-US" dirty="0" smtClean="0"/>
              <a:t>used to help the writing </a:t>
            </a:r>
            <a:r>
              <a:rPr lang="en-US" b="1" dirty="0" smtClean="0"/>
              <a:t>flow</a:t>
            </a:r>
            <a:r>
              <a:rPr lang="en-US" dirty="0" smtClean="0"/>
              <a:t>?</a:t>
            </a:r>
            <a:endParaRPr lang="en-US" dirty="0"/>
          </a:p>
        </p:txBody>
      </p:sp>
      <p:sp>
        <p:nvSpPr>
          <p:cNvPr id="8" name="TextBox 7"/>
          <p:cNvSpPr txBox="1"/>
          <p:nvPr/>
        </p:nvSpPr>
        <p:spPr>
          <a:xfrm>
            <a:off x="9432862" y="6549795"/>
            <a:ext cx="3200400" cy="369332"/>
          </a:xfrm>
          <a:prstGeom prst="rect">
            <a:avLst/>
          </a:prstGeom>
          <a:noFill/>
        </p:spPr>
        <p:txBody>
          <a:bodyPr wrap="square" rtlCol="0">
            <a:spAutoFit/>
          </a:bodyPr>
          <a:lstStyle/>
          <a:p>
            <a:r>
              <a:rPr lang="en-US" b="1" i="1" dirty="0" smtClean="0">
                <a:solidFill>
                  <a:srgbClr val="00B050"/>
                </a:solidFill>
              </a:rPr>
              <a:t>Can you find the 12 errors?</a:t>
            </a:r>
            <a:endParaRPr lang="en-US" b="1" i="1" dirty="0">
              <a:solidFill>
                <a:srgbClr val="00B050"/>
              </a:solidFill>
            </a:endParaRPr>
          </a:p>
        </p:txBody>
      </p:sp>
    </p:spTree>
    <p:extLst>
      <p:ext uri="{BB962C8B-B14F-4D97-AF65-F5344CB8AC3E}">
        <p14:creationId xmlns:p14="http://schemas.microsoft.com/office/powerpoint/2010/main" val="36494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1893824" y="832104"/>
            <a:ext cx="9436608" cy="6217087"/>
          </a:xfrm>
          <a:prstGeom prst="rect">
            <a:avLst/>
          </a:prstGeom>
          <a:noFill/>
        </p:spPr>
        <p:txBody>
          <a:bodyPr wrap="square" rtlCol="0">
            <a:spAutoFit/>
          </a:bodyPr>
          <a:lstStyle/>
          <a:p>
            <a:r>
              <a:rPr lang="en-US" sz="2000" b="1" dirty="0"/>
              <a:t>	</a:t>
            </a:r>
            <a:r>
              <a:rPr lang="en-US" sz="2000" dirty="0"/>
              <a:t>Maturity is the development of the mind or body. Through out life people’s bodies often develop </a:t>
            </a:r>
            <a:r>
              <a:rPr lang="en-US" sz="2000" dirty="0">
                <a:solidFill>
                  <a:srgbClr val="FF0000"/>
                </a:solidFill>
              </a:rPr>
              <a:t>similarly</a:t>
            </a:r>
            <a:r>
              <a:rPr lang="en-US" sz="2000" dirty="0"/>
              <a:t> and at a </a:t>
            </a:r>
            <a:r>
              <a:rPr lang="en-US" sz="2000" dirty="0">
                <a:solidFill>
                  <a:srgbClr val="FF0000"/>
                </a:solidFill>
              </a:rPr>
              <a:t>pace relative </a:t>
            </a:r>
            <a:r>
              <a:rPr lang="en-US" sz="2000" dirty="0"/>
              <a:t>to their age. However, this is not always true about the mind. Maturity of the mind is gained through experience, not age.</a:t>
            </a:r>
            <a:br>
              <a:rPr lang="en-US" sz="2000" dirty="0"/>
            </a:br>
            <a:r>
              <a:rPr lang="en-US" sz="2000" dirty="0"/>
              <a:t>	The experiences that often require people to mature the most are ones of </a:t>
            </a:r>
            <a:r>
              <a:rPr lang="en-US" sz="2000" dirty="0">
                <a:solidFill>
                  <a:srgbClr val="FF0000"/>
                </a:solidFill>
              </a:rPr>
              <a:t>adversity</a:t>
            </a:r>
            <a:r>
              <a:rPr lang="en-US" sz="2000" dirty="0"/>
              <a:t>. As individuals face </a:t>
            </a:r>
            <a:r>
              <a:rPr lang="en-US" sz="2000" dirty="0">
                <a:solidFill>
                  <a:srgbClr val="FF0000"/>
                </a:solidFill>
              </a:rPr>
              <a:t>difficulties</a:t>
            </a:r>
            <a:r>
              <a:rPr lang="en-US" sz="2000" dirty="0"/>
              <a:t> they must grow to overcome them. I, myself, have experienced this many times throughout my life and will continue to repeat this process till the day I die. However, one experience </a:t>
            </a:r>
            <a:r>
              <a:rPr lang="en-US" sz="2000" dirty="0">
                <a:solidFill>
                  <a:srgbClr val="FF0000"/>
                </a:solidFill>
              </a:rPr>
              <a:t>in particular </a:t>
            </a:r>
            <a:r>
              <a:rPr lang="en-US" sz="2000" dirty="0"/>
              <a:t>required me to mature beyond any </a:t>
            </a:r>
            <a:r>
              <a:rPr lang="en-US" sz="2000" u="sng" dirty="0" smtClean="0"/>
              <a:t>other</a:t>
            </a:r>
            <a:r>
              <a:rPr lang="en-US" sz="2000" b="1" u="sng" dirty="0">
                <a:solidFill>
                  <a:srgbClr val="FF0000"/>
                </a:solidFill>
              </a:rPr>
              <a:t>:</a:t>
            </a:r>
            <a:r>
              <a:rPr lang="en-US" sz="2000" b="1" u="sng" dirty="0" smtClean="0">
                <a:solidFill>
                  <a:srgbClr val="FF0000"/>
                </a:solidFill>
              </a:rPr>
              <a:t> </a:t>
            </a:r>
            <a:r>
              <a:rPr lang="en-US" sz="2000" u="sng" dirty="0"/>
              <a:t>the </a:t>
            </a:r>
            <a:r>
              <a:rPr lang="en-US" sz="2000" dirty="0"/>
              <a:t>tearing of my ACL. It was an athletes worst </a:t>
            </a:r>
            <a:r>
              <a:rPr lang="en-US" sz="2000" u="sng" dirty="0"/>
              <a:t>nightmare</a:t>
            </a:r>
            <a:r>
              <a:rPr lang="en-US" sz="2000" b="1" u="sng" dirty="0">
                <a:solidFill>
                  <a:srgbClr val="FF0000"/>
                </a:solidFill>
              </a:rPr>
              <a:t>:</a:t>
            </a:r>
            <a:r>
              <a:rPr lang="en-US" sz="2000" u="sng" dirty="0"/>
              <a:t> surgery</a:t>
            </a:r>
            <a:r>
              <a:rPr lang="en-US" sz="2000" dirty="0"/>
              <a:t>, 8 months recovery and hours of watching your teammates play the games you so </a:t>
            </a:r>
            <a:r>
              <a:rPr lang="en-US" sz="2000" dirty="0">
                <a:solidFill>
                  <a:srgbClr val="FF0000"/>
                </a:solidFill>
              </a:rPr>
              <a:t>desperately</a:t>
            </a:r>
            <a:r>
              <a:rPr lang="en-US" sz="2000" dirty="0"/>
              <a:t> wanted to be apart of. What good could from this? I would ask myself daily. Not until later did I realize the answer was maturity. As I sat and watched those 8 months I </a:t>
            </a:r>
            <a:r>
              <a:rPr lang="en-US" sz="2000" dirty="0">
                <a:solidFill>
                  <a:srgbClr val="FF0000"/>
                </a:solidFill>
              </a:rPr>
              <a:t>acquired</a:t>
            </a:r>
            <a:r>
              <a:rPr lang="en-US" sz="2000" dirty="0"/>
              <a:t> a new appreciation for the sport &amp; I learned new </a:t>
            </a:r>
            <a:r>
              <a:rPr lang="en-US" sz="2000" dirty="0">
                <a:solidFill>
                  <a:srgbClr val="FF0000"/>
                </a:solidFill>
              </a:rPr>
              <a:t>aspects</a:t>
            </a:r>
            <a:r>
              <a:rPr lang="en-US" sz="2000" dirty="0"/>
              <a:t> of the game I never would have noticed on the field. I gained respect for my teammates and better understood how I could help them and myself be successful. I came to realize how important it was to make every second count on the field and in life. This single experience matured me as a player and as a person beyond my years.</a:t>
            </a:r>
            <a:br>
              <a:rPr lang="en-US" sz="2000" dirty="0"/>
            </a:br>
            <a:r>
              <a:rPr lang="en-US" sz="2000" dirty="0"/>
              <a:t>	Although many people believe maturity is dependent on age, it should be recognized that the development comes from experience. Maturity is part of growing up and becoming a successful adult perhaps this why many </a:t>
            </a:r>
            <a:r>
              <a:rPr lang="en-US" sz="2000" dirty="0">
                <a:solidFill>
                  <a:srgbClr val="FF0000"/>
                </a:solidFill>
              </a:rPr>
              <a:t>mistakingly</a:t>
            </a:r>
            <a:r>
              <a:rPr lang="en-US" sz="2000" dirty="0"/>
              <a:t> associate it with age.</a:t>
            </a:r>
          </a:p>
          <a:p>
            <a:endParaRPr lang="en-US" dirty="0"/>
          </a:p>
        </p:txBody>
      </p:sp>
      <p:sp>
        <p:nvSpPr>
          <p:cNvPr id="2" name="TextBox 1"/>
          <p:cNvSpPr txBox="1"/>
          <p:nvPr/>
        </p:nvSpPr>
        <p:spPr>
          <a:xfrm>
            <a:off x="8833104" y="185773"/>
            <a:ext cx="2935224" cy="646331"/>
          </a:xfrm>
          <a:prstGeom prst="rect">
            <a:avLst/>
          </a:prstGeom>
          <a:solidFill>
            <a:srgbClr val="FF0000"/>
          </a:solidFill>
        </p:spPr>
        <p:txBody>
          <a:bodyPr wrap="square" rtlCol="0">
            <a:spAutoFit/>
          </a:bodyPr>
          <a:lstStyle/>
          <a:p>
            <a:r>
              <a:rPr lang="en-US" b="1" dirty="0" smtClean="0">
                <a:solidFill>
                  <a:schemeClr val="bg1"/>
                </a:solidFill>
              </a:rPr>
              <a:t>OVER-THE-TOP</a:t>
            </a:r>
            <a:r>
              <a:rPr lang="en-US" dirty="0" smtClean="0">
                <a:solidFill>
                  <a:schemeClr val="bg1"/>
                </a:solidFill>
              </a:rPr>
              <a:t>: fluent use of </a:t>
            </a:r>
            <a:r>
              <a:rPr lang="en-US" u="sng" dirty="0" smtClean="0">
                <a:solidFill>
                  <a:schemeClr val="bg1"/>
                </a:solidFill>
              </a:rPr>
              <a:t>conventions</a:t>
            </a:r>
            <a:r>
              <a:rPr lang="en-US" dirty="0" smtClean="0">
                <a:solidFill>
                  <a:schemeClr val="bg1"/>
                </a:solidFill>
              </a:rPr>
              <a:t> and word choice</a:t>
            </a:r>
            <a:endParaRPr lang="en-US" dirty="0">
              <a:solidFill>
                <a:schemeClr val="bg1"/>
              </a:solidFill>
            </a:endParaRPr>
          </a:p>
        </p:txBody>
      </p:sp>
      <p:pic>
        <p:nvPicPr>
          <p:cNvPr id="6" name="Picture 5"/>
          <p:cNvPicPr>
            <a:picLocks noChangeAspect="1"/>
          </p:cNvPicPr>
          <p:nvPr/>
        </p:nvPicPr>
        <p:blipFill>
          <a:blip r:embed="rId2"/>
          <a:stretch>
            <a:fillRect/>
          </a:stretch>
        </p:blipFill>
        <p:spPr>
          <a:xfrm rot="5400000">
            <a:off x="-2415463" y="3162377"/>
            <a:ext cx="6111085" cy="1280160"/>
          </a:xfrm>
          <a:prstGeom prst="rect">
            <a:avLst/>
          </a:prstGeom>
        </p:spPr>
      </p:pic>
    </p:spTree>
    <p:extLst>
      <p:ext uri="{BB962C8B-B14F-4D97-AF65-F5344CB8AC3E}">
        <p14:creationId xmlns:p14="http://schemas.microsoft.com/office/powerpoint/2010/main" val="373553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FECEB"/>
        </a:solidFill>
        <a:effectLst/>
      </p:bgPr>
    </p:bg>
    <p:spTree>
      <p:nvGrpSpPr>
        <p:cNvPr id="1" name=""/>
        <p:cNvGrpSpPr/>
        <p:nvPr/>
      </p:nvGrpSpPr>
      <p:grpSpPr>
        <a:xfrm>
          <a:off x="0" y="0"/>
          <a:ext cx="0" cy="0"/>
          <a:chOff x="0" y="0"/>
          <a:chExt cx="0" cy="0"/>
        </a:xfrm>
      </p:grpSpPr>
      <p:sp>
        <p:nvSpPr>
          <p:cNvPr id="4" name="TextBox 3"/>
          <p:cNvSpPr txBox="1"/>
          <p:nvPr/>
        </p:nvSpPr>
        <p:spPr>
          <a:xfrm>
            <a:off x="100584" y="100584"/>
            <a:ext cx="3849624" cy="646331"/>
          </a:xfrm>
          <a:prstGeom prst="rect">
            <a:avLst/>
          </a:prstGeom>
          <a:noFill/>
        </p:spPr>
        <p:txBody>
          <a:bodyPr wrap="square" rtlCol="0">
            <a:spAutoFit/>
          </a:bodyPr>
          <a:lstStyle/>
          <a:p>
            <a:r>
              <a:rPr lang="en-US" b="1" dirty="0" smtClean="0">
                <a:solidFill>
                  <a:srgbClr val="FF0000"/>
                </a:solidFill>
              </a:rPr>
              <a:t>STUDENT PERSUASIVE ESSAY SAMPLE</a:t>
            </a:r>
          </a:p>
          <a:p>
            <a:r>
              <a:rPr lang="en-US" b="1" dirty="0" smtClean="0">
                <a:solidFill>
                  <a:srgbClr val="FF0000"/>
                </a:solidFill>
              </a:rPr>
              <a:t>STAAR English II, March 2016</a:t>
            </a:r>
            <a:endParaRPr lang="en-US" b="1" dirty="0">
              <a:solidFill>
                <a:srgbClr val="FF0000"/>
              </a:solidFill>
            </a:endParaRPr>
          </a:p>
        </p:txBody>
      </p:sp>
      <p:sp>
        <p:nvSpPr>
          <p:cNvPr id="5" name="TextBox 4"/>
          <p:cNvSpPr txBox="1"/>
          <p:nvPr/>
        </p:nvSpPr>
        <p:spPr>
          <a:xfrm>
            <a:off x="1944624" y="852424"/>
            <a:ext cx="9436608" cy="6217087"/>
          </a:xfrm>
          <a:prstGeom prst="rect">
            <a:avLst/>
          </a:prstGeom>
          <a:noFill/>
        </p:spPr>
        <p:txBody>
          <a:bodyPr wrap="square" rtlCol="0">
            <a:spAutoFit/>
          </a:bodyPr>
          <a:lstStyle/>
          <a:p>
            <a:r>
              <a:rPr lang="en-US" sz="2000" b="1" dirty="0"/>
              <a:t>	</a:t>
            </a:r>
            <a:r>
              <a:rPr lang="en-US" sz="2000" dirty="0"/>
              <a:t>Maturity is the development of the mind or body. Through out life people’s bodies often develop similarly and at a pace relative to their age. However, this is not always true about the mind. Maturity of the mind is gained through experience, not age.</a:t>
            </a:r>
            <a:br>
              <a:rPr lang="en-US" sz="2000" dirty="0"/>
            </a:br>
            <a:r>
              <a:rPr lang="en-US" sz="2000" dirty="0"/>
              <a:t>	The experiences that often require people to mature the most are ones of adversity. As individuals face difficulties they must grow to overcome them. I, myself, have experienced this many times throughout my life and will continue to repeat this process till the day I die. However, one experience in particular required me to mature beyond any </a:t>
            </a:r>
            <a:r>
              <a:rPr lang="en-US" sz="2000" dirty="0" smtClean="0"/>
              <a:t>other: </a:t>
            </a:r>
            <a:r>
              <a:rPr lang="en-US" sz="2000" dirty="0"/>
              <a:t>the tearing of my ACL. It was an athletes worst nightmare: surgery, 8 months recovery and hours of watching your teammates play the games you so desperately wanted to be apart of. What good could from this? I would ask myself daily. Not until later did I realize the answer was maturity. As I sat and watched those 8 months I acquired a new appreciation for the sport &amp; I learned new aspects of the game I never would have noticed on the field. I gained respect for my teammates and better understood how I could help them and myself be successful. I came to realize how important it was to make every second count on the field and in life. This single experience matured me as a player and as a person beyond my years.</a:t>
            </a:r>
            <a:br>
              <a:rPr lang="en-US" sz="2000" dirty="0"/>
            </a:br>
            <a:r>
              <a:rPr lang="en-US" sz="2000" dirty="0"/>
              <a:t>	Although many people believe maturity is dependent on age, it should be recognized that the development comes from experience. Maturity is part of growing up and becoming a successful adult perhaps this why many mistakingly associate it with age.</a:t>
            </a:r>
          </a:p>
          <a:p>
            <a:endParaRPr lang="en-US" dirty="0"/>
          </a:p>
        </p:txBody>
      </p:sp>
      <p:sp>
        <p:nvSpPr>
          <p:cNvPr id="6" name="Rectangle 5"/>
          <p:cNvSpPr/>
          <p:nvPr/>
        </p:nvSpPr>
        <p:spPr>
          <a:xfrm>
            <a:off x="5895943" y="146840"/>
            <a:ext cx="6067457" cy="600075"/>
          </a:xfrm>
          <a:prstGeom prst="rect">
            <a:avLst/>
          </a:prstGeom>
          <a:noFill/>
        </p:spPr>
        <p:txBody>
          <a:bodyPr wrap="none" lIns="91440" tIns="45720" rIns="91440" bIns="45720">
            <a:prstTxWarp prst="textDoubleWave1">
              <a:avLst/>
            </a:prstTxWarp>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How many errors can you find?</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7" name="Picture 6"/>
          <p:cNvPicPr>
            <a:picLocks noChangeAspect="1"/>
          </p:cNvPicPr>
          <p:nvPr/>
        </p:nvPicPr>
        <p:blipFill>
          <a:blip r:embed="rId2"/>
          <a:stretch>
            <a:fillRect/>
          </a:stretch>
        </p:blipFill>
        <p:spPr>
          <a:xfrm rot="5400000">
            <a:off x="-2415463" y="3162377"/>
            <a:ext cx="6111085" cy="1280160"/>
          </a:xfrm>
          <a:prstGeom prst="rect">
            <a:avLst/>
          </a:prstGeom>
        </p:spPr>
      </p:pic>
    </p:spTree>
    <p:extLst>
      <p:ext uri="{BB962C8B-B14F-4D97-AF65-F5344CB8AC3E}">
        <p14:creationId xmlns:p14="http://schemas.microsoft.com/office/powerpoint/2010/main" val="2396167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382</TotalTime>
  <Words>238</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Vapor Trail</vt:lpstr>
      <vt:lpstr>PERSUASIVE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Blevins</dc:creator>
  <cp:lastModifiedBy>Cindy Blevins</cp:lastModifiedBy>
  <cp:revision>33</cp:revision>
  <dcterms:created xsi:type="dcterms:W3CDTF">2017-03-04T19:21:39Z</dcterms:created>
  <dcterms:modified xsi:type="dcterms:W3CDTF">2017-03-10T00:24:18Z</dcterms:modified>
</cp:coreProperties>
</file>