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handoutMasterIdLst>
    <p:handoutMasterId r:id="rId28"/>
  </p:handoutMasterIdLst>
  <p:sldIdLst>
    <p:sldId id="256" r:id="rId2"/>
    <p:sldId id="283" r:id="rId3"/>
    <p:sldId id="257" r:id="rId4"/>
    <p:sldId id="258" r:id="rId5"/>
    <p:sldId id="259" r:id="rId6"/>
    <p:sldId id="262" r:id="rId7"/>
    <p:sldId id="263" r:id="rId8"/>
    <p:sldId id="264" r:id="rId9"/>
    <p:sldId id="265" r:id="rId10"/>
    <p:sldId id="266" r:id="rId11"/>
    <p:sldId id="260" r:id="rId12"/>
    <p:sldId id="267" r:id="rId13"/>
    <p:sldId id="268" r:id="rId14"/>
    <p:sldId id="270" r:id="rId15"/>
    <p:sldId id="272" r:id="rId16"/>
    <p:sldId id="280" r:id="rId17"/>
    <p:sldId id="269" r:id="rId18"/>
    <p:sldId id="276" r:id="rId19"/>
    <p:sldId id="273" r:id="rId20"/>
    <p:sldId id="282" r:id="rId21"/>
    <p:sldId id="275" r:id="rId22"/>
    <p:sldId id="277" r:id="rId23"/>
    <p:sldId id="278" r:id="rId24"/>
    <p:sldId id="279" r:id="rId25"/>
    <p:sldId id="281" r:id="rId2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F"/>
    <a:srgbClr val="FFCC00"/>
    <a:srgbClr val="FF9900"/>
    <a:srgbClr val="D6E9FE"/>
    <a:srgbClr val="BBDAFD"/>
    <a:srgbClr val="9ECBFC"/>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84" autoAdjust="0"/>
  </p:normalViewPr>
  <p:slideViewPr>
    <p:cSldViewPr>
      <p:cViewPr>
        <p:scale>
          <a:sx n="60" d="100"/>
          <a:sy n="60" d="100"/>
        </p:scale>
        <p:origin x="86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B208152-E7E1-40EA-A9C1-AD987B964C90}" type="datetimeFigureOut">
              <a:rPr lang="en-US" smtClean="0"/>
              <a:t>9/25/2017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6D889F-3574-4179-8B2D-3BA775B57428}" type="slidenum">
              <a:rPr lang="en-US" smtClean="0"/>
              <a:t>‹#›</a:t>
            </a:fld>
            <a:endParaRPr lang="en-US"/>
          </a:p>
        </p:txBody>
      </p:sp>
    </p:spTree>
    <p:extLst>
      <p:ext uri="{BB962C8B-B14F-4D97-AF65-F5344CB8AC3E}">
        <p14:creationId xmlns:p14="http://schemas.microsoft.com/office/powerpoint/2010/main" val="969249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8435"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438"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8439"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234E086-784C-451F-B1CD-21DEE4B01086}" type="slidenum">
              <a:rPr lang="en-US" altLang="en-US"/>
              <a:pPr>
                <a:defRPr/>
              </a:pPr>
              <a:t>‹#›</a:t>
            </a:fld>
            <a:endParaRPr lang="en-US" altLang="en-US"/>
          </a:p>
        </p:txBody>
      </p:sp>
    </p:spTree>
    <p:extLst>
      <p:ext uri="{BB962C8B-B14F-4D97-AF65-F5344CB8AC3E}">
        <p14:creationId xmlns:p14="http://schemas.microsoft.com/office/powerpoint/2010/main" val="3324322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1</a:t>
            </a:fld>
            <a:endParaRPr lang="en-US" altLang="en-US"/>
          </a:p>
        </p:txBody>
      </p:sp>
    </p:spTree>
    <p:extLst>
      <p:ext uri="{BB962C8B-B14F-4D97-AF65-F5344CB8AC3E}">
        <p14:creationId xmlns:p14="http://schemas.microsoft.com/office/powerpoint/2010/main" val="333788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24</a:t>
            </a:fld>
            <a:endParaRPr lang="en-US" altLang="en-US"/>
          </a:p>
        </p:txBody>
      </p:sp>
    </p:spTree>
    <p:extLst>
      <p:ext uri="{BB962C8B-B14F-4D97-AF65-F5344CB8AC3E}">
        <p14:creationId xmlns:p14="http://schemas.microsoft.com/office/powerpoint/2010/main" val="289343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25</a:t>
            </a:fld>
            <a:endParaRPr lang="en-US" altLang="en-US"/>
          </a:p>
        </p:txBody>
      </p:sp>
    </p:spTree>
    <p:extLst>
      <p:ext uri="{BB962C8B-B14F-4D97-AF65-F5344CB8AC3E}">
        <p14:creationId xmlns:p14="http://schemas.microsoft.com/office/powerpoint/2010/main" val="104822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2</a:t>
            </a:fld>
            <a:endParaRPr lang="en-US" altLang="en-US"/>
          </a:p>
        </p:txBody>
      </p:sp>
    </p:spTree>
    <p:extLst>
      <p:ext uri="{BB962C8B-B14F-4D97-AF65-F5344CB8AC3E}">
        <p14:creationId xmlns:p14="http://schemas.microsoft.com/office/powerpoint/2010/main" val="337832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dirty="0"/>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4CED0A-70F9-4978-ADCB-FDDFBF8DAEC0}" type="slidenum">
              <a:rPr lang="en-US" altLang="en-US" smtClean="0"/>
              <a:pPr/>
              <a:t>4</a:t>
            </a:fld>
            <a:endParaRPr lang="en-US" altLang="en-US"/>
          </a:p>
        </p:txBody>
      </p:sp>
    </p:spTree>
    <p:extLst>
      <p:ext uri="{BB962C8B-B14F-4D97-AF65-F5344CB8AC3E}">
        <p14:creationId xmlns:p14="http://schemas.microsoft.com/office/powerpoint/2010/main" val="64559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82AABD-637F-4F5E-86BD-FCDB12886077}" type="slidenum">
              <a:rPr lang="en-US" altLang="en-US" smtClean="0"/>
              <a:pPr/>
              <a:t>6</a:t>
            </a:fld>
            <a:endParaRPr lang="en-US" altLang="en-US"/>
          </a:p>
        </p:txBody>
      </p:sp>
    </p:spTree>
    <p:extLst>
      <p:ext uri="{BB962C8B-B14F-4D97-AF65-F5344CB8AC3E}">
        <p14:creationId xmlns:p14="http://schemas.microsoft.com/office/powerpoint/2010/main" val="77294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EA9137-1476-4720-AEAD-C18D965950E1}" type="slidenum">
              <a:rPr lang="en-US" altLang="en-US" smtClean="0"/>
              <a:pPr/>
              <a:t>11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dirty="0"/>
              <a:t>Have students brainstorm their</a:t>
            </a:r>
            <a:r>
              <a:rPr lang="en-US" altLang="en-US" baseline="0" dirty="0"/>
              <a:t> own list of </a:t>
            </a:r>
            <a:r>
              <a:rPr lang="en-US" altLang="en-US" dirty="0"/>
              <a:t>settings/characters.</a:t>
            </a:r>
          </a:p>
        </p:txBody>
      </p:sp>
    </p:spTree>
    <p:extLst>
      <p:ext uri="{BB962C8B-B14F-4D97-AF65-F5344CB8AC3E}">
        <p14:creationId xmlns:p14="http://schemas.microsoft.com/office/powerpoint/2010/main" val="48050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5CEEE8-BB4C-4BDD-98A2-596146D46503}" type="slidenum">
              <a:rPr lang="en-US" altLang="en-US" smtClean="0"/>
              <a:pPr/>
              <a:t>13</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a:t>Brainstorm a list of fears and possible root causes.</a:t>
            </a:r>
          </a:p>
        </p:txBody>
      </p:sp>
    </p:spTree>
    <p:extLst>
      <p:ext uri="{BB962C8B-B14F-4D97-AF65-F5344CB8AC3E}">
        <p14:creationId xmlns:p14="http://schemas.microsoft.com/office/powerpoint/2010/main" val="155225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A75E73-0020-4B70-B539-8E389FA41EDB}" type="slidenum">
              <a:rPr lang="en-US" altLang="en-US" smtClean="0"/>
              <a:pPr/>
              <a:t>17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a:t>Brainstorm a list of themes and how they might be turned into a horror story. Start with a SUBJECT (War, Revenge, Shortcuts, Breaking the Rules, etc.)</a:t>
            </a:r>
            <a:br>
              <a:rPr lang="en-US" altLang="en-US" dirty="0"/>
            </a:br>
            <a:r>
              <a:rPr lang="en-US" altLang="en-US" baseline="0" dirty="0"/>
              <a:t>Then write an underlying message about the subject (THEME) that is reflected in the story (War makes enemies out of friends. Revenge is only sweet for a moment.). Make sure you can back up your theme with evidence from the story.</a:t>
            </a:r>
            <a:endParaRPr lang="en-US" altLang="en-US" dirty="0"/>
          </a:p>
          <a:p>
            <a:pPr eaLnBrk="1" hangingPunct="1"/>
            <a:endParaRPr lang="en-US" altLang="en-US" dirty="0"/>
          </a:p>
        </p:txBody>
      </p:sp>
    </p:spTree>
    <p:extLst>
      <p:ext uri="{BB962C8B-B14F-4D97-AF65-F5344CB8AC3E}">
        <p14:creationId xmlns:p14="http://schemas.microsoft.com/office/powerpoint/2010/main" val="235335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18</a:t>
            </a:fld>
            <a:endParaRPr lang="en-US" altLang="en-US"/>
          </a:p>
        </p:txBody>
      </p:sp>
    </p:spTree>
    <p:extLst>
      <p:ext uri="{BB962C8B-B14F-4D97-AF65-F5344CB8AC3E}">
        <p14:creationId xmlns:p14="http://schemas.microsoft.com/office/powerpoint/2010/main" val="281612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34E086-784C-451F-B1CD-21DEE4B01086}" type="slidenum">
              <a:rPr lang="en-US" altLang="en-US" smtClean="0"/>
              <a:pPr>
                <a:defRPr/>
              </a:pPr>
              <a:t>19</a:t>
            </a:fld>
            <a:endParaRPr lang="en-US" altLang="en-US"/>
          </a:p>
        </p:txBody>
      </p:sp>
    </p:spTree>
    <p:extLst>
      <p:ext uri="{BB962C8B-B14F-4D97-AF65-F5344CB8AC3E}">
        <p14:creationId xmlns:p14="http://schemas.microsoft.com/office/powerpoint/2010/main" val="416074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1B097B-8CFE-4C7E-A7AF-84CB26BC8FE0}" type="slidenum">
              <a:rPr lang="en-US" altLang="en-US" smtClean="0"/>
              <a:pPr>
                <a:defRPr/>
              </a:pPr>
              <a:t>‹#›</a:t>
            </a:fld>
            <a:endParaRPr lang="en-US" altLang="en-US"/>
          </a:p>
        </p:txBody>
      </p:sp>
    </p:spTree>
    <p:extLst>
      <p:ext uri="{BB962C8B-B14F-4D97-AF65-F5344CB8AC3E}">
        <p14:creationId xmlns:p14="http://schemas.microsoft.com/office/powerpoint/2010/main" val="279357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229741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390628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48008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33597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338440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229739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320FCB-25FE-4E7D-B732-1863367ABDA1}" type="slidenum">
              <a:rPr lang="en-US" altLang="en-US" smtClean="0"/>
              <a:pPr>
                <a:defRPr/>
              </a:pPr>
              <a:t>‹#›</a:t>
            </a:fld>
            <a:endParaRPr lang="en-US" altLang="en-US"/>
          </a:p>
        </p:txBody>
      </p:sp>
    </p:spTree>
    <p:extLst>
      <p:ext uri="{BB962C8B-B14F-4D97-AF65-F5344CB8AC3E}">
        <p14:creationId xmlns:p14="http://schemas.microsoft.com/office/powerpoint/2010/main" val="187536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2D306-4614-4ACD-87D8-8556AEF9A205}" type="slidenum">
              <a:rPr lang="en-US" altLang="en-US" smtClean="0"/>
              <a:pPr>
                <a:defRPr/>
              </a:pPr>
              <a:t>‹#›</a:t>
            </a:fld>
            <a:endParaRPr lang="en-US" altLang="en-US"/>
          </a:p>
        </p:txBody>
      </p:sp>
    </p:spTree>
    <p:extLst>
      <p:ext uri="{BB962C8B-B14F-4D97-AF65-F5344CB8AC3E}">
        <p14:creationId xmlns:p14="http://schemas.microsoft.com/office/powerpoint/2010/main" val="31912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580CD0-5DC2-4E2B-8A9E-9F9A02EA28D6}" type="slidenum">
              <a:rPr lang="en-US" altLang="en-US" smtClean="0"/>
              <a:pPr>
                <a:defRPr/>
              </a:pPr>
              <a:t>‹#›</a:t>
            </a:fld>
            <a:endParaRPr lang="en-US" altLang="en-US"/>
          </a:p>
        </p:txBody>
      </p:sp>
    </p:spTree>
    <p:extLst>
      <p:ext uri="{BB962C8B-B14F-4D97-AF65-F5344CB8AC3E}">
        <p14:creationId xmlns:p14="http://schemas.microsoft.com/office/powerpoint/2010/main" val="130933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CE51873-4FE4-439D-9397-BB0262493AC3}" type="slidenum">
              <a:rPr lang="en-US" altLang="en-US" smtClean="0"/>
              <a:pPr>
                <a:defRPr/>
              </a:pPr>
              <a:t>‹#›</a:t>
            </a:fld>
            <a:endParaRPr lang="en-US" altLang="en-US"/>
          </a:p>
        </p:txBody>
      </p:sp>
    </p:spTree>
    <p:extLst>
      <p:ext uri="{BB962C8B-B14F-4D97-AF65-F5344CB8AC3E}">
        <p14:creationId xmlns:p14="http://schemas.microsoft.com/office/powerpoint/2010/main" val="79176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54B48E2-2C05-4C20-8579-BA32AD64BA64}" type="slidenum">
              <a:rPr lang="en-US" altLang="en-US" smtClean="0"/>
              <a:pPr>
                <a:defRPr/>
              </a:pPr>
              <a:t>‹#›</a:t>
            </a:fld>
            <a:endParaRPr lang="en-US" altLang="en-US"/>
          </a:p>
        </p:txBody>
      </p:sp>
    </p:spTree>
    <p:extLst>
      <p:ext uri="{BB962C8B-B14F-4D97-AF65-F5344CB8AC3E}">
        <p14:creationId xmlns:p14="http://schemas.microsoft.com/office/powerpoint/2010/main" val="66401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B311B69-810E-4C1F-859B-6932013F894E}" type="slidenum">
              <a:rPr lang="en-US" altLang="en-US" smtClean="0"/>
              <a:pPr>
                <a:defRPr/>
              </a:pPr>
              <a:t>‹#›</a:t>
            </a:fld>
            <a:endParaRPr lang="en-US" altLang="en-US"/>
          </a:p>
        </p:txBody>
      </p:sp>
    </p:spTree>
    <p:extLst>
      <p:ext uri="{BB962C8B-B14F-4D97-AF65-F5344CB8AC3E}">
        <p14:creationId xmlns:p14="http://schemas.microsoft.com/office/powerpoint/2010/main" val="9697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663D4B0-0107-4B82-8ABB-DD2C8F945624}" type="slidenum">
              <a:rPr lang="en-US" altLang="en-US" smtClean="0"/>
              <a:pPr>
                <a:defRPr/>
              </a:pPr>
              <a:t>‹#›</a:t>
            </a:fld>
            <a:endParaRPr lang="en-US" altLang="en-US"/>
          </a:p>
        </p:txBody>
      </p:sp>
    </p:spTree>
    <p:extLst>
      <p:ext uri="{BB962C8B-B14F-4D97-AF65-F5344CB8AC3E}">
        <p14:creationId xmlns:p14="http://schemas.microsoft.com/office/powerpoint/2010/main" val="321884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E2B524C-99CD-4D70-9CED-2701B399655C}" type="slidenum">
              <a:rPr lang="en-US" altLang="en-US" smtClean="0"/>
              <a:pPr>
                <a:defRPr/>
              </a:pPr>
              <a:t>‹#›</a:t>
            </a:fld>
            <a:endParaRPr lang="en-US" altLang="en-US"/>
          </a:p>
        </p:txBody>
      </p:sp>
    </p:spTree>
    <p:extLst>
      <p:ext uri="{BB962C8B-B14F-4D97-AF65-F5344CB8AC3E}">
        <p14:creationId xmlns:p14="http://schemas.microsoft.com/office/powerpoint/2010/main" val="150064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0997870-BBA5-4302-B9E2-FEB49AA11586}" type="slidenum">
              <a:rPr lang="en-US" altLang="en-US" smtClean="0"/>
              <a:pPr>
                <a:defRPr/>
              </a:pPr>
              <a:t>‹#›</a:t>
            </a:fld>
            <a:endParaRPr lang="en-US" altLang="en-US"/>
          </a:p>
        </p:txBody>
      </p:sp>
    </p:spTree>
    <p:extLst>
      <p:ext uri="{BB962C8B-B14F-4D97-AF65-F5344CB8AC3E}">
        <p14:creationId xmlns:p14="http://schemas.microsoft.com/office/powerpoint/2010/main" val="141175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altLang="en-US"/>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ltLang="en-US"/>
          </a:p>
        </p:txBody>
      </p:sp>
      <p:sp>
        <p:nvSpPr>
          <p:cNvPr id="7" name="Slide Number Placeholder 6"/>
          <p:cNvSpPr>
            <a:spLocks noGrp="1"/>
          </p:cNvSpPr>
          <p:nvPr>
            <p:ph type="sldNum" sz="quarter" idx="12"/>
          </p:nvPr>
        </p:nvSpPr>
        <p:spPr>
          <a:xfrm>
            <a:off x="8024262" y="6181344"/>
            <a:ext cx="305186" cy="329250"/>
          </a:xfrm>
        </p:spPr>
        <p:txBody>
          <a:bodyPr/>
          <a:lstStyle/>
          <a:p>
            <a:pPr>
              <a:defRPr/>
            </a:pPr>
            <a:fld id="{93343C43-D19A-47CA-AEF2-8B7F687A3D32}" type="slidenum">
              <a:rPr lang="en-US" altLang="en-US" smtClean="0"/>
              <a:pPr>
                <a:defRPr/>
              </a:pPr>
              <a:t>‹#›</a:t>
            </a:fld>
            <a:endParaRPr lang="en-US" altLang="en-US"/>
          </a:p>
        </p:txBody>
      </p:sp>
    </p:spTree>
    <p:extLst>
      <p:ext uri="{BB962C8B-B14F-4D97-AF65-F5344CB8AC3E}">
        <p14:creationId xmlns:p14="http://schemas.microsoft.com/office/powerpoint/2010/main" val="110349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lt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1EF3AF02-52D0-43C3-A6D1-2EBFF22556E3}" type="slidenum">
              <a:rPr lang="en-US" altLang="en-US" smtClean="0"/>
              <a:pPr>
                <a:defRPr/>
              </a:pPr>
              <a:t>‹#›</a:t>
            </a:fld>
            <a:endParaRPr lang="en-US" altLang="en-US"/>
          </a:p>
        </p:txBody>
      </p:sp>
    </p:spTree>
    <p:extLst>
      <p:ext uri="{BB962C8B-B14F-4D97-AF65-F5344CB8AC3E}">
        <p14:creationId xmlns:p14="http://schemas.microsoft.com/office/powerpoint/2010/main" val="27703411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fearof.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www.writersdigest.com/online-editor/write-like-stephen-king-create-scary-monsters" TargetMode="External"/><Relationship Id="rId3" Type="http://schemas.openxmlformats.org/officeDocument/2006/relationships/hyperlink" Target="http://www.writersdigest.com/writing-articles/by-writing-genre/horror-by-writing-genre/a_waking_nightmare" TargetMode="External"/><Relationship Id="rId7" Type="http://schemas.openxmlformats.org/officeDocument/2006/relationships/hyperlink" Target="http://www.writersdigest.com/editor-blogs/guide-to-literary-agents/3-things-i-learned-about-writing-analyzing-stephen-kings-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npr.org/templates/story/story.php?storyId=128239303" TargetMode="External"/><Relationship Id="rId5" Type="http://schemas.openxmlformats.org/officeDocument/2006/relationships/hyperlink" Target="http://www.writersdigest.com/editor-blogs/there-are-no-rules/13-stephen-king-quotes-on-writing-your-moment-of-friday-zen" TargetMode="External"/><Relationship Id="rId10" Type="http://schemas.openxmlformats.org/officeDocument/2006/relationships/image" Target="../media/image3.png"/><Relationship Id="rId4" Type="http://schemas.openxmlformats.org/officeDocument/2006/relationships/hyperlink" Target="http://www.writersdigest.com/editor-blogs/there-are-no-rules/craft-technique/write-suspense-stephen-king" TargetMode="External"/><Relationship Id="rId9"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y76vnkq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eaning-of-names.com/search/index.asp?nm=warrio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0" y="556608"/>
            <a:ext cx="5729920" cy="2601913"/>
          </a:xfrm>
        </p:spPr>
        <p:txBody>
          <a:bodyPr anchor="ctr">
            <a:noAutofit/>
          </a:bodyPr>
          <a:lstStyle/>
          <a:p>
            <a:pPr eaLnBrk="1" hangingPunct="1"/>
            <a:r>
              <a:rPr lang="en-US" altLang="en-US" dirty="0" smtClean="0">
                <a:latin typeface="AR CHRISTY" panose="02000000000000000000" pitchFamily="2" charset="0"/>
              </a:rPr>
              <a:t>Halloween Writing and Staff Development ideas with Writer’s Magazines</a:t>
            </a:r>
            <a:endParaRPr lang="en-US" altLang="en-US" dirty="0">
              <a:latin typeface="AR CHRISTY" panose="02000000000000000000" pitchFamily="2" charset="0"/>
            </a:endParaRPr>
          </a:p>
        </p:txBody>
      </p:sp>
      <p:sp>
        <p:nvSpPr>
          <p:cNvPr id="3075" name="Rectangle 3"/>
          <p:cNvSpPr>
            <a:spLocks noGrp="1" noChangeArrowheads="1"/>
          </p:cNvSpPr>
          <p:nvPr>
            <p:ph type="subTitle" idx="1"/>
          </p:nvPr>
        </p:nvSpPr>
        <p:spPr>
          <a:xfrm>
            <a:off x="533400" y="4283670"/>
            <a:ext cx="8001000" cy="2060955"/>
          </a:xfrm>
        </p:spPr>
        <p:txBody>
          <a:bodyPr>
            <a:normAutofit lnSpcReduction="10000"/>
          </a:bodyPr>
          <a:lstStyle/>
          <a:p>
            <a:pPr eaLnBrk="1" hangingPunct="1">
              <a:lnSpc>
                <a:spcPct val="90000"/>
              </a:lnSpc>
            </a:pPr>
            <a:r>
              <a:rPr lang="en-US" altLang="en-US" sz="3600" b="1" cap="none" dirty="0" smtClean="0">
                <a:latin typeface="Arial" panose="020B0604020202020204" pitchFamily="34" charset="0"/>
                <a:cs typeface="Arial" panose="020B0604020202020204" pitchFamily="34" charset="0"/>
              </a:rPr>
              <a:t>While you’re waiting . . . l</a:t>
            </a:r>
            <a:r>
              <a:rPr lang="en-US" altLang="en-US" sz="3600" b="1" cap="none" dirty="0" smtClean="0">
                <a:latin typeface="Arial" panose="020B0604020202020204" pitchFamily="34" charset="0"/>
                <a:cs typeface="Arial" panose="020B0604020202020204" pitchFamily="34" charset="0"/>
              </a:rPr>
              <a:t>ook </a:t>
            </a:r>
            <a:r>
              <a:rPr lang="en-US" altLang="en-US" sz="3600" b="1" cap="none" dirty="0" smtClean="0">
                <a:latin typeface="Arial" panose="020B0604020202020204" pitchFamily="34" charset="0"/>
                <a:cs typeface="Arial" panose="020B0604020202020204" pitchFamily="34" charset="0"/>
              </a:rPr>
              <a:t>through the writer’s magazines on your chair for ideas to use with teachers and students.</a:t>
            </a:r>
            <a:endParaRPr lang="en-US" altLang="en-US" sz="3600" b="1" cap="none" dirty="0">
              <a:latin typeface="Arial" panose="020B0604020202020204" pitchFamily="34" charset="0"/>
              <a:cs typeface="Arial" panose="020B0604020202020204" pitchFamily="34" charset="0"/>
            </a:endParaRPr>
          </a:p>
        </p:txBody>
      </p:sp>
      <p:pic>
        <p:nvPicPr>
          <p:cNvPr id="3076" name="Picture 8" descr="MPPH02352J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 y="0"/>
            <a:ext cx="379827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9" y="640435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1692" y="6404355"/>
            <a:ext cx="3302108"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www.ELAConnections.com</a:t>
            </a:r>
            <a:endParaRPr lang="en-US" altLang="en-US" sz="1200" dirty="0">
              <a:solidFill>
                <a:schemeClr val="tx1"/>
              </a:solidFill>
              <a:latin typeface="Arial" panose="020B0604020202020204" pitchFamily="34" charset="0"/>
            </a:endParaRPr>
          </a:p>
        </p:txBody>
      </p:sp>
      <p:sp>
        <p:nvSpPr>
          <p:cNvPr id="2" name="TextBox 1"/>
          <p:cNvSpPr txBox="1"/>
          <p:nvPr/>
        </p:nvSpPr>
        <p:spPr>
          <a:xfrm>
            <a:off x="3429000" y="6374490"/>
            <a:ext cx="3516350" cy="461665"/>
          </a:xfrm>
          <a:prstGeom prst="rect">
            <a:avLst/>
          </a:prstGeom>
          <a:noFill/>
        </p:spPr>
        <p:txBody>
          <a:bodyPr wrap="square" rtlCol="0">
            <a:spAutoFit/>
          </a:bodyPr>
          <a:lstStyle/>
          <a:p>
            <a:r>
              <a:rPr lang="en-US" sz="2400" dirty="0" smtClean="0">
                <a:solidFill>
                  <a:srgbClr val="FFC000"/>
                </a:solidFill>
              </a:rPr>
              <a:t> </a:t>
            </a:r>
            <a:r>
              <a:rPr lang="en-US" sz="2400" dirty="0">
                <a:solidFill>
                  <a:srgbClr val="FFC000"/>
                </a:solidFill>
              </a:rPr>
              <a:t> </a:t>
            </a:r>
            <a:r>
              <a:rPr lang="en-US" sz="2400" dirty="0" smtClean="0">
                <a:solidFill>
                  <a:srgbClr val="FFC000"/>
                </a:solidFill>
              </a:rPr>
              <a:t>   Cindy Blevins</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152400" y="1932546"/>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800" b="1" dirty="0" smtClean="0"/>
              <a:t>		   WRITE </a:t>
            </a:r>
            <a:r>
              <a:rPr lang="en-US" altLang="en-US" sz="2800" b="1" dirty="0"/>
              <a:t>WHAT YOU KNOW</a:t>
            </a:r>
            <a:r>
              <a:rPr lang="en-US" altLang="en-US" sz="2800" dirty="0"/>
              <a:t>  </a:t>
            </a:r>
            <a:br>
              <a:rPr lang="en-US" altLang="en-US" sz="2800" dirty="0"/>
            </a:br>
            <a:r>
              <a:rPr lang="en-US" altLang="en-US" sz="2800" b="1" dirty="0" smtClean="0"/>
              <a:t>EXAMPLE</a:t>
            </a:r>
            <a:endParaRPr lang="en-US" altLang="en-US" sz="2800" dirty="0"/>
          </a:p>
        </p:txBody>
      </p:sp>
      <p:sp>
        <p:nvSpPr>
          <p:cNvPr id="13317" name="Text Box 9"/>
          <p:cNvSpPr txBox="1">
            <a:spLocks noChangeArrowheads="1"/>
          </p:cNvSpPr>
          <p:nvPr/>
        </p:nvSpPr>
        <p:spPr bwMode="auto">
          <a:xfrm>
            <a:off x="152400" y="2877741"/>
            <a:ext cx="7924800" cy="3693319"/>
          </a:xfrm>
          <a:prstGeom prst="rect">
            <a:avLst/>
          </a:prstGeom>
          <a:solidFill>
            <a:srgbClr val="FFC000"/>
          </a:solidFill>
          <a:ln>
            <a:solidFill>
              <a:schemeClr val="tx1"/>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dirty="0">
                <a:solidFill>
                  <a:schemeClr val="bg1"/>
                </a:solidFill>
              </a:rPr>
              <a:t>Kathy, my mini-me cousin, and I were excited about watching the fireworks on Lake LBJ last summer. Since I had to work late, Kathy got there early to secure a great viewing spot for us at the end of the public boat dock closest to the bridge. </a:t>
            </a:r>
            <a:r>
              <a:rPr lang="en-US" altLang="en-US" sz="2600" i="1" dirty="0" smtClean="0">
                <a:solidFill>
                  <a:schemeClr val="bg1"/>
                </a:solidFill>
              </a:rPr>
              <a:t/>
            </a:r>
            <a:br>
              <a:rPr lang="en-US" altLang="en-US" sz="2600" i="1" dirty="0" smtClean="0">
                <a:solidFill>
                  <a:schemeClr val="bg1"/>
                </a:solidFill>
              </a:rPr>
            </a:br>
            <a:r>
              <a:rPr lang="en-US" altLang="en-US" sz="2600" i="1" dirty="0" smtClean="0">
                <a:solidFill>
                  <a:schemeClr val="bg1"/>
                </a:solidFill>
              </a:rPr>
              <a:t>I </a:t>
            </a:r>
            <a:r>
              <a:rPr lang="en-US" altLang="en-US" sz="2600" i="1" dirty="0">
                <a:solidFill>
                  <a:schemeClr val="bg1"/>
                </a:solidFill>
              </a:rPr>
              <a:t>had to step over the </a:t>
            </a:r>
            <a:r>
              <a:rPr lang="en-US" altLang="en-US" sz="2600" i="1" dirty="0" smtClean="0">
                <a:solidFill>
                  <a:schemeClr val="bg1"/>
                </a:solidFill>
              </a:rPr>
              <a:t>Justice </a:t>
            </a:r>
            <a:br>
              <a:rPr lang="en-US" altLang="en-US" sz="2600" i="1" dirty="0" smtClean="0">
                <a:solidFill>
                  <a:schemeClr val="bg1"/>
                </a:solidFill>
              </a:rPr>
            </a:br>
            <a:r>
              <a:rPr lang="en-US" altLang="en-US" sz="2600" i="1" dirty="0" smtClean="0">
                <a:solidFill>
                  <a:schemeClr val="bg1"/>
                </a:solidFill>
              </a:rPr>
              <a:t>family—mom</a:t>
            </a:r>
            <a:r>
              <a:rPr lang="en-US" altLang="en-US" sz="2600" i="1" dirty="0">
                <a:solidFill>
                  <a:schemeClr val="bg1"/>
                </a:solidFill>
              </a:rPr>
              <a:t>, dad, </a:t>
            </a:r>
            <a:r>
              <a:rPr lang="en-US" altLang="en-US" sz="2600" i="1" dirty="0" smtClean="0">
                <a:solidFill>
                  <a:schemeClr val="bg1"/>
                </a:solidFill>
              </a:rPr>
              <a:t>and the </a:t>
            </a:r>
            <a:r>
              <a:rPr lang="en-US" altLang="en-US" sz="2600" i="1" dirty="0">
                <a:solidFill>
                  <a:schemeClr val="bg1"/>
                </a:solidFill>
              </a:rPr>
              <a:t>eight little </a:t>
            </a:r>
            <a:r>
              <a:rPr lang="en-US" altLang="en-US" sz="2600" i="1" dirty="0" smtClean="0">
                <a:solidFill>
                  <a:schemeClr val="bg1"/>
                </a:solidFill>
              </a:rPr>
              <a:t/>
            </a:r>
            <a:br>
              <a:rPr lang="en-US" altLang="en-US" sz="2600" i="1" dirty="0" smtClean="0">
                <a:solidFill>
                  <a:schemeClr val="bg1"/>
                </a:solidFill>
              </a:rPr>
            </a:br>
            <a:r>
              <a:rPr lang="en-US" altLang="en-US" sz="2600" i="1" dirty="0" smtClean="0">
                <a:solidFill>
                  <a:schemeClr val="bg1"/>
                </a:solidFill>
              </a:rPr>
              <a:t>ones</a:t>
            </a:r>
            <a:r>
              <a:rPr lang="en-US" altLang="en-US" sz="2600" i="1" dirty="0">
                <a:solidFill>
                  <a:schemeClr val="bg1"/>
                </a:solidFill>
              </a:rPr>
              <a:t>, along </a:t>
            </a:r>
            <a:r>
              <a:rPr lang="en-US" altLang="en-US" sz="2600" i="1" dirty="0" smtClean="0">
                <a:solidFill>
                  <a:schemeClr val="bg1"/>
                </a:solidFill>
              </a:rPr>
              <a:t>with several </a:t>
            </a:r>
            <a:r>
              <a:rPr lang="en-US" altLang="en-US" sz="2600" i="1" dirty="0">
                <a:solidFill>
                  <a:schemeClr val="bg1"/>
                </a:solidFill>
              </a:rPr>
              <a:t>others — to </a:t>
            </a:r>
            <a:r>
              <a:rPr lang="en-US" altLang="en-US" sz="2600" i="1" dirty="0" smtClean="0">
                <a:solidFill>
                  <a:schemeClr val="bg1"/>
                </a:solidFill>
              </a:rPr>
              <a:t/>
            </a:r>
            <a:br>
              <a:rPr lang="en-US" altLang="en-US" sz="2600" i="1" dirty="0" smtClean="0">
                <a:solidFill>
                  <a:schemeClr val="bg1"/>
                </a:solidFill>
              </a:rPr>
            </a:br>
            <a:r>
              <a:rPr lang="en-US" altLang="en-US" sz="2600" i="1" dirty="0" smtClean="0">
                <a:solidFill>
                  <a:schemeClr val="bg1"/>
                </a:solidFill>
              </a:rPr>
              <a:t>claim </a:t>
            </a:r>
            <a:r>
              <a:rPr lang="en-US" altLang="en-US" sz="2600" i="1" dirty="0">
                <a:solidFill>
                  <a:schemeClr val="bg1"/>
                </a:solidFill>
              </a:rPr>
              <a:t>my spot.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956"/>
          <a:stretch/>
        </p:blipFill>
        <p:spPr>
          <a:xfrm>
            <a:off x="5791200" y="4514521"/>
            <a:ext cx="3352800" cy="2387276"/>
          </a:xfrm>
          <a:prstGeom prst="rect">
            <a:avLst/>
          </a:prstGeom>
        </p:spPr>
      </p:pic>
      <p:sp>
        <p:nvSpPr>
          <p:cNvPr id="8" name="Rectangle 2"/>
          <p:cNvSpPr>
            <a:spLocks noGrp="1" noChangeArrowheads="1"/>
          </p:cNvSpPr>
          <p:nvPr>
            <p:ph type="ctrTitle"/>
          </p:nvPr>
        </p:nvSpPr>
        <p:spPr>
          <a:xfrm>
            <a:off x="180703" y="137696"/>
            <a:ext cx="8534400" cy="1790700"/>
          </a:xfrm>
        </p:spPr>
        <p:txBody>
          <a:bodyPr anchor="ctr">
            <a:noAutofit/>
          </a:bodyPr>
          <a:lstStyle/>
          <a:p>
            <a:pPr algn="l" eaLnBrk="1" hangingPunct="1"/>
            <a:r>
              <a:rPr lang="en-US" altLang="en-US" sz="6000" dirty="0">
                <a:latin typeface="AR CHRISTY" panose="02000000000000000000" pitchFamily="2" charset="0"/>
              </a:rPr>
              <a:t>REALITY </a:t>
            </a:r>
            <a:r>
              <a:rPr lang="en-US" altLang="en-US" sz="6000" dirty="0" smtClean="0">
                <a:latin typeface="AR CHRISTY" panose="02000000000000000000" pitchFamily="2" charset="0"/>
              </a:rPr>
              <a:t>CHECK</a:t>
            </a: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Characters</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ctrTitle"/>
          </p:nvPr>
        </p:nvSpPr>
        <p:spPr>
          <a:xfrm>
            <a:off x="3962400" y="125413"/>
            <a:ext cx="5334000" cy="2176462"/>
          </a:xfrm>
        </p:spPr>
        <p:txBody>
          <a:bodyPr anchor="ctr">
            <a:noAutofit/>
          </a:bodyPr>
          <a:lstStyle/>
          <a:p>
            <a:pPr eaLnBrk="1" hangingPunct="1"/>
            <a:r>
              <a:rPr lang="en-US" altLang="en-US" sz="7200" dirty="0">
                <a:latin typeface="AR CHRISTY" panose="02000000000000000000" pitchFamily="2" charset="0"/>
              </a:rPr>
              <a:t>REALITY </a:t>
            </a:r>
            <a:br>
              <a:rPr lang="en-US" altLang="en-US" sz="7200" dirty="0">
                <a:latin typeface="AR CHRISTY" panose="02000000000000000000" pitchFamily="2" charset="0"/>
              </a:rPr>
            </a:br>
            <a:r>
              <a:rPr lang="en-US" altLang="en-US" sz="7200" dirty="0">
                <a:latin typeface="AR CHRISTY" panose="02000000000000000000" pitchFamily="2" charset="0"/>
              </a:rPr>
              <a:t>CHECK</a:t>
            </a:r>
            <a:endParaRPr lang="en-US" altLang="en-US" sz="8800" dirty="0">
              <a:latin typeface="AR CHRISTY" panose="02000000000000000000" pitchFamily="2" charset="0"/>
            </a:endParaRPr>
          </a:p>
        </p:txBody>
      </p:sp>
      <p:sp>
        <p:nvSpPr>
          <p:cNvPr id="14338" name="Rectangle 3"/>
          <p:cNvSpPr>
            <a:spLocks noGrp="1" noChangeArrowheads="1"/>
          </p:cNvSpPr>
          <p:nvPr>
            <p:ph type="subTitle" idx="1"/>
          </p:nvPr>
        </p:nvSpPr>
        <p:spPr>
          <a:xfrm>
            <a:off x="304800" y="3048000"/>
            <a:ext cx="36576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eaLnBrk="1" hangingPunct="1"/>
            <a:endParaRPr lang="en-US" altLang="en-US" sz="3200"/>
          </a:p>
          <a:p>
            <a:pPr eaLnBrk="1" hangingPunct="1"/>
            <a:endParaRPr lang="en-US" altLang="en-US" sz="3200"/>
          </a:p>
        </p:txBody>
      </p:sp>
      <p:sp>
        <p:nvSpPr>
          <p:cNvPr id="14339" name="Text Box 5"/>
          <p:cNvSpPr txBox="1">
            <a:spLocks noChangeArrowheads="1"/>
          </p:cNvSpPr>
          <p:nvPr/>
        </p:nvSpPr>
        <p:spPr bwMode="auto">
          <a:xfrm>
            <a:off x="460039" y="3048000"/>
            <a:ext cx="3886200" cy="306387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latin typeface="STOMP_Shlop" pitchFamily="2" charset="0"/>
              </a:rPr>
              <a:t>SETTING</a:t>
            </a:r>
          </a:p>
          <a:p>
            <a:pPr eaLnBrk="1" hangingPunct="1">
              <a:spcBef>
                <a:spcPct val="50000"/>
              </a:spcBef>
            </a:pPr>
            <a:r>
              <a:rPr lang="en-US" altLang="en-US" sz="1800" dirty="0"/>
              <a:t>Your favorite store at the mall</a:t>
            </a:r>
          </a:p>
          <a:p>
            <a:pPr eaLnBrk="1" hangingPunct="1">
              <a:spcBef>
                <a:spcPct val="50000"/>
              </a:spcBef>
            </a:pPr>
            <a:r>
              <a:rPr lang="en-US" altLang="en-US" sz="1800" dirty="0"/>
              <a:t>Your grandmother’s house</a:t>
            </a:r>
          </a:p>
          <a:p>
            <a:pPr eaLnBrk="1" hangingPunct="1">
              <a:spcBef>
                <a:spcPct val="50000"/>
              </a:spcBef>
            </a:pPr>
            <a:r>
              <a:rPr lang="en-US" altLang="en-US" sz="1800" dirty="0"/>
              <a:t>Your friend’s room</a:t>
            </a:r>
          </a:p>
          <a:p>
            <a:pPr eaLnBrk="1" hangingPunct="1">
              <a:spcBef>
                <a:spcPct val="50000"/>
              </a:spcBef>
            </a:pPr>
            <a:r>
              <a:rPr lang="en-US" altLang="en-US" sz="1800" dirty="0"/>
              <a:t>Your locker</a:t>
            </a:r>
          </a:p>
          <a:p>
            <a:pPr eaLnBrk="1" hangingPunct="1">
              <a:spcBef>
                <a:spcPct val="50000"/>
              </a:spcBef>
            </a:pPr>
            <a:r>
              <a:rPr lang="en-US" altLang="en-US" sz="1800" dirty="0"/>
              <a:t>Your favorite hometown pizza place</a:t>
            </a:r>
          </a:p>
          <a:p>
            <a:pPr eaLnBrk="1" hangingPunct="1">
              <a:spcBef>
                <a:spcPct val="50000"/>
              </a:spcBef>
            </a:pPr>
            <a:r>
              <a:rPr lang="en-US" altLang="en-US" sz="1800" dirty="0"/>
              <a:t>Brainstorm other familiar settings</a:t>
            </a:r>
          </a:p>
        </p:txBody>
      </p:sp>
      <p:sp>
        <p:nvSpPr>
          <p:cNvPr id="14340" name="Text Box 6"/>
          <p:cNvSpPr txBox="1">
            <a:spLocks noChangeArrowheads="1"/>
          </p:cNvSpPr>
          <p:nvPr/>
        </p:nvSpPr>
        <p:spPr bwMode="auto">
          <a:xfrm>
            <a:off x="4648200" y="2514600"/>
            <a:ext cx="4038600" cy="306387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latin typeface="STOMP_Shlop" pitchFamily="2" charset="0"/>
              </a:rPr>
              <a:t>CHARACTERS</a:t>
            </a:r>
          </a:p>
          <a:p>
            <a:pPr eaLnBrk="1" hangingPunct="1">
              <a:spcBef>
                <a:spcPct val="50000"/>
              </a:spcBef>
            </a:pPr>
            <a:r>
              <a:rPr lang="en-US" altLang="en-US" sz="1800" dirty="0"/>
              <a:t>Your cousin</a:t>
            </a:r>
          </a:p>
          <a:p>
            <a:pPr eaLnBrk="1" hangingPunct="1">
              <a:spcBef>
                <a:spcPct val="50000"/>
              </a:spcBef>
            </a:pPr>
            <a:r>
              <a:rPr lang="en-US" altLang="en-US" sz="1800" dirty="0"/>
              <a:t>Your teacher</a:t>
            </a:r>
          </a:p>
          <a:p>
            <a:pPr eaLnBrk="1" hangingPunct="1">
              <a:spcBef>
                <a:spcPct val="50000"/>
              </a:spcBef>
            </a:pPr>
            <a:r>
              <a:rPr lang="en-US" altLang="en-US" sz="1800" dirty="0"/>
              <a:t>Your uncle</a:t>
            </a:r>
          </a:p>
          <a:p>
            <a:pPr eaLnBrk="1" hangingPunct="1">
              <a:spcBef>
                <a:spcPct val="50000"/>
              </a:spcBef>
            </a:pPr>
            <a:r>
              <a:rPr lang="en-US" altLang="en-US" sz="1800" dirty="0"/>
              <a:t>Your school nurse</a:t>
            </a:r>
          </a:p>
          <a:p>
            <a:pPr eaLnBrk="1" hangingPunct="1">
              <a:spcBef>
                <a:spcPct val="50000"/>
              </a:spcBef>
            </a:pPr>
            <a:r>
              <a:rPr lang="en-US" altLang="en-US" sz="1800" dirty="0"/>
              <a:t>Your best friend</a:t>
            </a:r>
          </a:p>
          <a:p>
            <a:pPr eaLnBrk="1" hangingPunct="1">
              <a:spcBef>
                <a:spcPct val="50000"/>
              </a:spcBef>
            </a:pPr>
            <a:r>
              <a:rPr lang="en-US" altLang="en-US" sz="1800" dirty="0"/>
              <a:t>Brainstorm other familiar characters</a:t>
            </a:r>
          </a:p>
        </p:txBody>
      </p:sp>
      <p:pic>
        <p:nvPicPr>
          <p:cNvPr id="14341" name="Picture 7" descr="MPj040333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272"/>
            <a:ext cx="4044279" cy="269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0" y="0"/>
            <a:ext cx="6096000" cy="2424906"/>
          </a:xfrm>
        </p:spPr>
        <p:txBody>
          <a:bodyPr anchor="ctr">
            <a:normAutofit fontScale="90000"/>
          </a:bodyPr>
          <a:lstStyle/>
          <a:p>
            <a:pPr eaLnBrk="1" hangingPunct="1"/>
            <a:r>
              <a:rPr lang="en-US" altLang="en-US" sz="7200" dirty="0">
                <a:latin typeface="Showcard Gothic" panose="04020904020102020604" pitchFamily="82" charset="0"/>
              </a:rPr>
              <a:t> </a:t>
            </a:r>
            <a:br>
              <a:rPr lang="en-US" altLang="en-US" sz="7200" dirty="0">
                <a:latin typeface="Showcard Gothic" panose="04020904020102020604" pitchFamily="82" charset="0"/>
              </a:rPr>
            </a:br>
            <a:r>
              <a:rPr lang="en-US" altLang="en-US" sz="6000" dirty="0">
                <a:latin typeface="AR CHRISTY" panose="02000000000000000000" pitchFamily="2" charset="0"/>
              </a:rPr>
              <a:t>REALITY CHECK</a:t>
            </a:r>
            <a:r>
              <a:rPr lang="en-US" altLang="en-US" sz="4800" dirty="0">
                <a:latin typeface="Showcard Gothic" panose="04020904020102020604" pitchFamily="82" charset="0"/>
              </a:rPr>
              <a:t>:</a:t>
            </a:r>
            <a:r>
              <a:rPr lang="en-US" altLang="en-US" sz="3200" dirty="0">
                <a:latin typeface="Showcard Gothic" panose="04020904020102020604" pitchFamily="82" charset="0"/>
              </a:rPr>
              <a:t/>
            </a:r>
            <a:br>
              <a:rPr lang="en-US" altLang="en-US" sz="3200" dirty="0">
                <a:latin typeface="Showcard Gothic" panose="04020904020102020604" pitchFamily="82" charset="0"/>
              </a:rPr>
            </a:br>
            <a:r>
              <a:rPr lang="en-US" altLang="en-US" sz="6600" dirty="0">
                <a:latin typeface="Chiller" panose="04020404031007020602" pitchFamily="82" charset="0"/>
              </a:rPr>
              <a:t>SHIFT FROM </a:t>
            </a:r>
            <a:br>
              <a:rPr lang="en-US" altLang="en-US" sz="6600" dirty="0">
                <a:latin typeface="Chiller" panose="04020404031007020602" pitchFamily="82" charset="0"/>
              </a:rPr>
            </a:br>
            <a:r>
              <a:rPr lang="en-US" altLang="en-US" sz="6600" dirty="0">
                <a:latin typeface="Chiller" panose="04020404031007020602" pitchFamily="82" charset="0"/>
              </a:rPr>
              <a:t>BLOOD AND GORE</a:t>
            </a:r>
            <a:r>
              <a:rPr lang="en-US" altLang="en-US" sz="6600" dirty="0"/>
              <a:t> </a:t>
            </a:r>
          </a:p>
        </p:txBody>
      </p:sp>
      <p:sp>
        <p:nvSpPr>
          <p:cNvPr id="16387" name="Rectangle 3"/>
          <p:cNvSpPr>
            <a:spLocks noGrp="1" noChangeArrowheads="1"/>
          </p:cNvSpPr>
          <p:nvPr>
            <p:ph type="subTitle" idx="1"/>
          </p:nvPr>
        </p:nvSpPr>
        <p:spPr>
          <a:xfrm>
            <a:off x="304800" y="32766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algn="l" eaLnBrk="1" hangingPunct="1"/>
            <a:r>
              <a:rPr lang="en-US" altLang="en-US" sz="3200" cap="none" dirty="0">
                <a:latin typeface="Arial" panose="020B0604020202020204" pitchFamily="34" charset="0"/>
                <a:cs typeface="Arial" panose="020B0604020202020204" pitchFamily="34" charset="0"/>
              </a:rPr>
              <a:t>A modern horror story can’t simply rely on pointless violence and shock value to disgust its reader; it must work hard to instill genuine chills. The writer needs to unnerve the reader enough to make him flick on an extra light and lock the back door, just in case.</a:t>
            </a:r>
          </a:p>
        </p:txBody>
      </p:sp>
      <p:pic>
        <p:nvPicPr>
          <p:cNvPr id="16388" name="Picture 6" descr="MPj040045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124200" y="396875"/>
            <a:ext cx="6019800" cy="2438400"/>
          </a:xfrm>
        </p:spPr>
        <p:txBody>
          <a:bodyPr anchor="ctr"/>
          <a:lstStyle/>
          <a:p>
            <a:pPr eaLnBrk="1" hangingPunct="1"/>
            <a:r>
              <a:rPr lang="en-US" altLang="en-US" sz="6000" dirty="0">
                <a:latin typeface="AR CHRISTY" panose="02000000000000000000" pitchFamily="2" charset="0"/>
              </a:rPr>
              <a:t>REALITY CHECK</a:t>
            </a:r>
            <a:r>
              <a:rPr lang="en-US" altLang="en-US" sz="4800" dirty="0">
                <a:latin typeface="Showcard Gothic" panose="04020904020102020604" pitchFamily="82" charset="0"/>
              </a:rPr>
              <a:t>:</a:t>
            </a:r>
            <a:r>
              <a:rPr lang="en-US" altLang="en-US" sz="7200" dirty="0">
                <a:latin typeface="STOMP_Shlop" pitchFamily="2" charset="0"/>
              </a:rPr>
              <a:t/>
            </a:r>
            <a:br>
              <a:rPr lang="en-US" altLang="en-US" sz="7200" dirty="0">
                <a:latin typeface="STOMP_Shlop" pitchFamily="2" charset="0"/>
              </a:rPr>
            </a:br>
            <a:r>
              <a:rPr lang="en-US" altLang="en-US" sz="6600" dirty="0">
                <a:latin typeface="Chiller" panose="04020404031007020602" pitchFamily="82" charset="0"/>
              </a:rPr>
              <a:t>FIND THE FEAR</a:t>
            </a:r>
            <a:r>
              <a:rPr lang="en-US" altLang="en-US" sz="5400" dirty="0"/>
              <a:t> </a:t>
            </a:r>
            <a:endParaRPr lang="en-US" altLang="en-US" sz="5900" dirty="0"/>
          </a:p>
        </p:txBody>
      </p:sp>
      <p:sp>
        <p:nvSpPr>
          <p:cNvPr id="17411" name="Rectangle 3"/>
          <p:cNvSpPr>
            <a:spLocks noGrp="1" noChangeArrowheads="1"/>
          </p:cNvSpPr>
          <p:nvPr>
            <p:ph type="subTitle" idx="1"/>
          </p:nvPr>
        </p:nvSpPr>
        <p:spPr>
          <a:xfrm>
            <a:off x="304800" y="30480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normAutofit lnSpcReduction="10000"/>
          </a:bodyPr>
          <a:lstStyle/>
          <a:p>
            <a:pPr algn="l" eaLnBrk="1" hangingPunct="1"/>
            <a:r>
              <a:rPr lang="en-US" altLang="en-US" sz="3200" cap="none" dirty="0">
                <a:latin typeface="Arial" panose="020B0604020202020204" pitchFamily="34" charset="0"/>
                <a:cs typeface="Arial" panose="020B0604020202020204" pitchFamily="34" charset="0"/>
              </a:rPr>
              <a:t>What does society fear today? What do you fear? Go to the root of these terrors. Are you afraid of the dentist because of the pain, or does it go deeper?      </a:t>
            </a:r>
            <a:r>
              <a:rPr lang="en-US" altLang="en-US" sz="3200" cap="none" dirty="0" smtClean="0">
                <a:latin typeface="Arial" panose="020B0604020202020204" pitchFamily="34" charset="0"/>
                <a:cs typeface="Arial" panose="020B0604020202020204" pitchFamily="34" charset="0"/>
              </a:rPr>
              <a:t>     </a:t>
            </a:r>
            <a:r>
              <a:rPr lang="en-US" altLang="en-US" sz="3200" cap="none" dirty="0" smtClean="0"/>
              <a:t/>
            </a:r>
            <a:br>
              <a:rPr lang="en-US" altLang="en-US" sz="3200" cap="none" dirty="0" smtClean="0"/>
            </a:br>
            <a:r>
              <a:rPr lang="en-US" altLang="en-US" sz="3200" cap="none" dirty="0" smtClean="0"/>
              <a:t>										</a:t>
            </a:r>
            <a:r>
              <a:rPr lang="en-US" altLang="en-US" sz="4300" b="1" cap="none" dirty="0" smtClean="0">
                <a:latin typeface="Chiller" panose="04020404031007020602" pitchFamily="82" charset="0"/>
                <a:hlinkClick r:id="rId3"/>
              </a:rPr>
              <a:t>LIST </a:t>
            </a:r>
            <a:r>
              <a:rPr lang="en-US" altLang="en-US" sz="4300" b="1" cap="none" dirty="0">
                <a:latin typeface="Chiller" panose="04020404031007020602" pitchFamily="82" charset="0"/>
                <a:hlinkClick r:id="rId3"/>
              </a:rPr>
              <a:t>OF FEARS</a:t>
            </a:r>
            <a:endParaRPr lang="en-US" altLang="en-US" sz="4300" cap="none" dirty="0">
              <a:latin typeface="Chiller" panose="04020404031007020602" pitchFamily="82" charset="0"/>
            </a:endParaRPr>
          </a:p>
          <a:p>
            <a:pPr algn="l" eaLnBrk="1" hangingPunct="1"/>
            <a:r>
              <a:rPr lang="en-US" altLang="en-US" sz="2600" b="1" cap="none" dirty="0" smtClean="0">
                <a:latin typeface="Arial" panose="020B0604020202020204" pitchFamily="34" charset="0"/>
                <a:cs typeface="Arial" panose="020B0604020202020204" pitchFamily="34" charset="0"/>
              </a:rPr>
              <a:t>EXAMPLE</a:t>
            </a:r>
            <a:r>
              <a:rPr lang="en-US" altLang="en-US" sz="2600" cap="none" dirty="0">
                <a:latin typeface="Arial" panose="020B0604020202020204" pitchFamily="34" charset="0"/>
                <a:cs typeface="Arial" panose="020B0604020202020204" pitchFamily="34" charset="0"/>
              </a:rPr>
              <a:t>:  Stephen King’s “Quitters Inc.” is on the subject of giving up smoking—with terrifying consequences.</a:t>
            </a:r>
          </a:p>
        </p:txBody>
      </p:sp>
      <p:pic>
        <p:nvPicPr>
          <p:cNvPr id="17412" name="Picture 6" descr="MPj040670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324643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530475" y="533400"/>
            <a:ext cx="6629400" cy="2438400"/>
          </a:xfrm>
        </p:spPr>
        <p:txBody>
          <a:bodyPr anchor="ctr">
            <a:normAutofit/>
          </a:bodyPr>
          <a:lstStyle/>
          <a:p>
            <a:pPr eaLnBrk="1" hangingPunct="1"/>
            <a:r>
              <a:rPr lang="en-US" altLang="en-US" sz="6000" dirty="0" smtClean="0">
                <a:latin typeface="AR CHRISTY" panose="02000000000000000000" pitchFamily="2" charset="0"/>
              </a:rPr>
              <a:t>REALITY CHECK</a:t>
            </a:r>
            <a:r>
              <a:rPr lang="en-US" altLang="en-US" sz="6000" dirty="0">
                <a:latin typeface="Showcard Gothic" panose="04020904020102020604" pitchFamily="82" charset="0"/>
              </a:rPr>
              <a:t>:</a:t>
            </a:r>
            <a:r>
              <a:rPr lang="en-US" altLang="en-US" sz="7200" dirty="0">
                <a:latin typeface="STOMP_Shlop" pitchFamily="2" charset="0"/>
              </a:rPr>
              <a:t/>
            </a:r>
            <a:br>
              <a:rPr lang="en-US" altLang="en-US" sz="7200" dirty="0">
                <a:latin typeface="STOMP_Shlop" pitchFamily="2" charset="0"/>
              </a:rPr>
            </a:br>
            <a:r>
              <a:rPr lang="en-US" altLang="en-US" sz="7200" dirty="0" smtClean="0">
                <a:latin typeface="STOMP_Shlop" pitchFamily="2" charset="0"/>
              </a:rPr>
              <a:t>      </a:t>
            </a:r>
            <a:r>
              <a:rPr lang="en-US" altLang="en-US" sz="7200" dirty="0" smtClean="0">
                <a:latin typeface="Chiller" panose="04020404031007020602" pitchFamily="82" charset="0"/>
              </a:rPr>
              <a:t>FIND </a:t>
            </a:r>
            <a:r>
              <a:rPr lang="en-US" altLang="en-US" sz="7200" dirty="0">
                <a:latin typeface="Chiller" panose="04020404031007020602" pitchFamily="82" charset="0"/>
              </a:rPr>
              <a:t>THE FEAR</a:t>
            </a:r>
          </a:p>
        </p:txBody>
      </p:sp>
      <p:sp>
        <p:nvSpPr>
          <p:cNvPr id="21507" name="Rectangle 3"/>
          <p:cNvSpPr>
            <a:spLocks noGrp="1" noChangeArrowheads="1"/>
          </p:cNvSpPr>
          <p:nvPr>
            <p:ph type="subTitle" idx="1"/>
          </p:nvPr>
        </p:nvSpPr>
        <p:spPr>
          <a:xfrm>
            <a:off x="838200" y="3505200"/>
            <a:ext cx="7543800" cy="2819400"/>
          </a:xfrm>
          <a:solidFill>
            <a:srgbClr val="FFC000"/>
          </a:solidFill>
          <a:ln>
            <a:solidFill>
              <a:schemeClr val="tx1"/>
            </a:solidFill>
          </a:ln>
        </p:spPr>
        <p:txBody>
          <a:bodyPr>
            <a:normAutofit fontScale="32500" lnSpcReduction="20000"/>
          </a:bodyPr>
          <a:lstStyle/>
          <a:p>
            <a:pPr algn="l" eaLnBrk="1" hangingPunct="1">
              <a:lnSpc>
                <a:spcPct val="120000"/>
              </a:lnSpc>
            </a:pPr>
            <a:r>
              <a:rPr lang="en-US" altLang="en-US" sz="6200" b="1" cap="none" dirty="0">
                <a:solidFill>
                  <a:schemeClr val="bg1"/>
                </a:solidFill>
                <a:latin typeface="Arial" panose="020B0604020202020204" pitchFamily="34" charset="0"/>
                <a:cs typeface="Arial" panose="020B0604020202020204" pitchFamily="34" charset="0"/>
              </a:rPr>
              <a:t>EXAMPLE</a:t>
            </a:r>
          </a:p>
          <a:p>
            <a:pPr algn="l" eaLnBrk="1" hangingPunct="1">
              <a:lnSpc>
                <a:spcPct val="120000"/>
              </a:lnSpc>
              <a:spcBef>
                <a:spcPct val="50000"/>
              </a:spcBef>
            </a:pPr>
            <a:r>
              <a:rPr lang="en-US" altLang="en-US" sz="6500" i="1" cap="none" dirty="0" smtClean="0">
                <a:solidFill>
                  <a:schemeClr val="bg1"/>
                </a:solidFill>
                <a:latin typeface="Arial" panose="020B0604020202020204" pitchFamily="34" charset="0"/>
                <a:cs typeface="Arial" panose="020B0604020202020204" pitchFamily="34" charset="0"/>
              </a:rPr>
              <a:t>My aunt always freaks out about mosquitoes. They’re annoying little suckers, but with a good bug-bite cream, you hardly remember you were bitten. After being bitten a few times, and since we forgot the bug-bite cream, I relented and let Aunt Nita cover me in Deep Woods OFF™. However, as the fireworks got better, I started feeling worse. . .</a:t>
            </a:r>
          </a:p>
          <a:p>
            <a:pPr algn="l">
              <a:lnSpc>
                <a:spcPct val="80000"/>
              </a:lnSpc>
            </a:pPr>
            <a:endParaRPr lang="en-US" altLang="en-US" sz="2400" b="1" dirty="0"/>
          </a:p>
        </p:txBody>
      </p:sp>
      <p:pic>
        <p:nvPicPr>
          <p:cNvPr id="21509" name="Picture 9" descr="MPj04073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7346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530475" y="533400"/>
            <a:ext cx="6629400" cy="2438400"/>
          </a:xfrm>
        </p:spPr>
        <p:txBody>
          <a:bodyPr anchor="ctr">
            <a:normAutofit/>
          </a:bodyPr>
          <a:lstStyle/>
          <a:p>
            <a:r>
              <a:rPr lang="en-US" altLang="en-US" sz="7200" dirty="0">
                <a:latin typeface="AR CHRISTY" panose="02000000000000000000" pitchFamily="2" charset="0"/>
              </a:rPr>
              <a:t>REALITY CHECK</a:t>
            </a:r>
            <a:r>
              <a:rPr lang="en-US" altLang="en-US" sz="7200" dirty="0">
                <a:latin typeface="Showcard Gothic" panose="04020904020102020604" pitchFamily="82" charset="0"/>
              </a:rPr>
              <a:t>:</a:t>
            </a:r>
            <a:r>
              <a:rPr lang="en-US" altLang="en-US" sz="8800" dirty="0">
                <a:latin typeface="STOMP_Shlop" pitchFamily="2" charset="0"/>
              </a:rPr>
              <a:t/>
            </a:r>
            <a:br>
              <a:rPr lang="en-US" altLang="en-US" sz="8800" dirty="0">
                <a:latin typeface="STOMP_Shlop" pitchFamily="2" charset="0"/>
              </a:rPr>
            </a:br>
            <a:r>
              <a:rPr lang="en-US" altLang="en-US" sz="7200" dirty="0" smtClean="0">
                <a:latin typeface="Chiller" panose="04020404031007020602" pitchFamily="82" charset="0"/>
              </a:rPr>
              <a:t>SUSPENSEFUL </a:t>
            </a:r>
            <a:r>
              <a:rPr lang="en-US" altLang="en-US" sz="7200" dirty="0">
                <a:latin typeface="Chiller" panose="04020404031007020602" pitchFamily="82" charset="0"/>
              </a:rPr>
              <a:t>PLOT</a:t>
            </a:r>
          </a:p>
        </p:txBody>
      </p:sp>
      <p:sp>
        <p:nvSpPr>
          <p:cNvPr id="21507" name="Rectangle 3"/>
          <p:cNvSpPr>
            <a:spLocks noGrp="1" noChangeArrowheads="1"/>
          </p:cNvSpPr>
          <p:nvPr>
            <p:ph type="subTitle" idx="1"/>
          </p:nvPr>
        </p:nvSpPr>
        <p:spPr>
          <a:xfrm>
            <a:off x="152400" y="3505200"/>
            <a:ext cx="8686800" cy="3124200"/>
          </a:xfrm>
          <a:noFill/>
          <a:ln>
            <a:solidFill>
              <a:schemeClr val="tx1"/>
            </a:solidFill>
          </a:ln>
        </p:spPr>
        <p:txBody>
          <a:bodyPr>
            <a:normAutofit fontScale="92500"/>
          </a:bodyPr>
          <a:lstStyle/>
          <a:p>
            <a:pPr algn="l" eaLnBrk="1" hangingPunct="1">
              <a:lnSpc>
                <a:spcPct val="80000"/>
              </a:lnSpc>
            </a:pPr>
            <a:r>
              <a:rPr lang="en-US" altLang="en-US" sz="3000" b="1" cap="none" dirty="0">
                <a:latin typeface="Arial" panose="020B0604020202020204" pitchFamily="34" charset="0"/>
                <a:cs typeface="Arial" panose="020B0604020202020204" pitchFamily="34" charset="0"/>
              </a:rPr>
              <a:t>Stephen King uses 3 </a:t>
            </a:r>
            <a:r>
              <a:rPr lang="en-US" altLang="en-US" sz="3000" b="1" cap="none" dirty="0" smtClean="0">
                <a:latin typeface="Arial" panose="020B0604020202020204" pitchFamily="34" charset="0"/>
                <a:cs typeface="Arial" panose="020B0604020202020204" pitchFamily="34" charset="0"/>
              </a:rPr>
              <a:t>Steps </a:t>
            </a:r>
            <a:r>
              <a:rPr lang="en-US" altLang="en-US" sz="3000" b="1" cap="none" dirty="0">
                <a:latin typeface="Arial" panose="020B0604020202020204" pitchFamily="34" charset="0"/>
                <a:cs typeface="Arial" panose="020B0604020202020204" pitchFamily="34" charset="0"/>
              </a:rPr>
              <a:t>to </a:t>
            </a:r>
            <a:r>
              <a:rPr lang="en-US" altLang="en-US" sz="3000" b="1" cap="none" dirty="0" smtClean="0">
                <a:latin typeface="Arial" panose="020B0604020202020204" pitchFamily="34" charset="0"/>
                <a:cs typeface="Arial" panose="020B0604020202020204" pitchFamily="34" charset="0"/>
              </a:rPr>
              <a:t>Create Suspense</a:t>
            </a:r>
            <a:r>
              <a:rPr lang="en-US" altLang="en-US" sz="3000" b="1" cap="none" dirty="0">
                <a:latin typeface="Arial" panose="020B0604020202020204" pitchFamily="34" charset="0"/>
                <a:cs typeface="Arial" panose="020B0604020202020204" pitchFamily="34" charset="0"/>
              </a:rPr>
              <a:t>:</a:t>
            </a:r>
            <a:r>
              <a:rPr lang="en-US" altLang="en-US" sz="2800" b="1" cap="none" dirty="0">
                <a:latin typeface="Arial" panose="020B0604020202020204" pitchFamily="34" charset="0"/>
                <a:cs typeface="Arial" panose="020B0604020202020204" pitchFamily="34" charset="0"/>
              </a:rPr>
              <a:t/>
            </a:r>
            <a:br>
              <a:rPr lang="en-US" altLang="en-US" sz="2800" b="1" cap="none" dirty="0">
                <a:latin typeface="Arial" panose="020B0604020202020204" pitchFamily="34" charset="0"/>
                <a:cs typeface="Arial" panose="020B0604020202020204" pitchFamily="34" charset="0"/>
              </a:rPr>
            </a:br>
            <a:endParaRPr lang="en-US" altLang="en-US" sz="2800" b="1" cap="none" dirty="0">
              <a:latin typeface="Arial" panose="020B0604020202020204" pitchFamily="34" charset="0"/>
              <a:cs typeface="Arial" panose="020B0604020202020204" pitchFamily="34" charset="0"/>
            </a:endParaRPr>
          </a:p>
          <a:p>
            <a:pPr marL="457200" indent="-457200" algn="l" eaLnBrk="1" hangingPunct="1">
              <a:lnSpc>
                <a:spcPct val="80000"/>
              </a:lnSpc>
              <a:buAutoNum type="arabicPeriod"/>
            </a:pPr>
            <a:r>
              <a:rPr lang="en-US" altLang="en-US" sz="2400" b="1" cap="none" dirty="0">
                <a:latin typeface="Arial" panose="020B0604020202020204" pitchFamily="34" charset="0"/>
                <a:cs typeface="Arial" panose="020B0604020202020204" pitchFamily="34" charset="0"/>
              </a:rPr>
              <a:t>HINTS/DETAILS </a:t>
            </a:r>
            <a:r>
              <a:rPr lang="en-US" altLang="en-US" sz="2400" cap="none" dirty="0">
                <a:latin typeface="Arial" panose="020B0604020202020204" pitchFamily="34" charset="0"/>
                <a:cs typeface="Arial" panose="020B0604020202020204" pitchFamily="34" charset="0"/>
              </a:rPr>
              <a:t>that produce reader curiosity about a problem or a worry somewhere down the line (worrisome thing or idea)</a:t>
            </a:r>
            <a:br>
              <a:rPr lang="en-US" altLang="en-US" sz="2400" cap="none" dirty="0">
                <a:latin typeface="Arial" panose="020B0604020202020204" pitchFamily="34" charset="0"/>
                <a:cs typeface="Arial" panose="020B0604020202020204" pitchFamily="34" charset="0"/>
              </a:rPr>
            </a:br>
            <a:endParaRPr lang="en-US" altLang="en-US" sz="2400" cap="none" dirty="0">
              <a:latin typeface="Arial" panose="020B0604020202020204" pitchFamily="34" charset="0"/>
              <a:cs typeface="Arial" panose="020B0604020202020204" pitchFamily="34" charset="0"/>
            </a:endParaRPr>
          </a:p>
          <a:p>
            <a:pPr marL="457200" indent="-457200" algn="l" eaLnBrk="1" hangingPunct="1">
              <a:lnSpc>
                <a:spcPct val="80000"/>
              </a:lnSpc>
              <a:buAutoNum type="arabicPeriod"/>
            </a:pPr>
            <a:r>
              <a:rPr lang="en-US" altLang="en-US" sz="2400" b="1" cap="none" dirty="0">
                <a:latin typeface="Arial" panose="020B0604020202020204" pitchFamily="34" charset="0"/>
                <a:cs typeface="Arial" panose="020B0604020202020204" pitchFamily="34" charset="0"/>
              </a:rPr>
              <a:t>RECURRENCE OF HINTS </a:t>
            </a:r>
            <a:r>
              <a:rPr lang="en-US" altLang="en-US" sz="2400" cap="none" dirty="0">
                <a:latin typeface="Arial" panose="020B0604020202020204" pitchFamily="34" charset="0"/>
                <a:cs typeface="Arial" panose="020B0604020202020204" pitchFamily="34" charset="0"/>
              </a:rPr>
              <a:t>to increase reader worry</a:t>
            </a:r>
            <a:br>
              <a:rPr lang="en-US" altLang="en-US" sz="2400" cap="none" dirty="0">
                <a:latin typeface="Arial" panose="020B0604020202020204" pitchFamily="34" charset="0"/>
                <a:cs typeface="Arial" panose="020B0604020202020204" pitchFamily="34" charset="0"/>
              </a:rPr>
            </a:br>
            <a:endParaRPr lang="en-US" altLang="en-US" sz="2400" b="1" cap="none" dirty="0">
              <a:latin typeface="Arial" panose="020B0604020202020204" pitchFamily="34" charset="0"/>
              <a:cs typeface="Arial" panose="020B0604020202020204" pitchFamily="34" charset="0"/>
            </a:endParaRPr>
          </a:p>
          <a:p>
            <a:pPr marL="457200" indent="-457200" algn="l" eaLnBrk="1" hangingPunct="1">
              <a:lnSpc>
                <a:spcPct val="80000"/>
              </a:lnSpc>
              <a:buAutoNum type="arabicPeriod"/>
            </a:pPr>
            <a:r>
              <a:rPr lang="en-US" altLang="en-US" sz="2400" b="1" cap="none" dirty="0">
                <a:latin typeface="Arial" panose="020B0604020202020204" pitchFamily="34" charset="0"/>
                <a:cs typeface="Arial" panose="020B0604020202020204" pitchFamily="34" charset="0"/>
              </a:rPr>
              <a:t>PEAK SUSPENSE/RESOLUTION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 y="0"/>
            <a:ext cx="2330824" cy="3048000"/>
          </a:xfrm>
          <a:prstGeom prst="rect">
            <a:avLst/>
          </a:prstGeom>
        </p:spPr>
      </p:pic>
    </p:spTree>
    <p:extLst>
      <p:ext uri="{BB962C8B-B14F-4D97-AF65-F5344CB8AC3E}">
        <p14:creationId xmlns:p14="http://schemas.microsoft.com/office/powerpoint/2010/main" val="164735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447800" y="-1"/>
            <a:ext cx="7559675" cy="2209801"/>
          </a:xfrm>
        </p:spPr>
        <p:txBody>
          <a:bodyPr anchor="ctr">
            <a:normAutofit fontScale="90000"/>
          </a:bodyPr>
          <a:lstStyle/>
          <a:p>
            <a:pPr algn="l" eaLnBrk="1" hangingPunct="1"/>
            <a:r>
              <a:rPr lang="en-US" altLang="en-US" sz="5000" dirty="0">
                <a:latin typeface="AR CHRISTY" panose="02000000000000000000" pitchFamily="2" charset="0"/>
              </a:rPr>
              <a:t>REAL</a:t>
            </a:r>
            <a:r>
              <a:rPr lang="en-US" altLang="en-US" sz="6000" dirty="0">
                <a:latin typeface="AR CHRISTY" panose="02000000000000000000" pitchFamily="2" charset="0"/>
              </a:rPr>
              <a:t>ITY CHECK</a:t>
            </a:r>
            <a:r>
              <a:rPr lang="en-US" altLang="en-US" sz="6000" dirty="0">
                <a:latin typeface="Showcard Gothic" panose="04020904020102020604" pitchFamily="82" charset="0"/>
              </a:rPr>
              <a:t>:</a:t>
            </a:r>
            <a:r>
              <a:rPr lang="en-US" altLang="en-US" sz="6000" dirty="0">
                <a:latin typeface="STOMP_Shlop" pitchFamily="2" charset="0"/>
              </a:rPr>
              <a:t/>
            </a:r>
            <a:br>
              <a:rPr lang="en-US" altLang="en-US" sz="6000" dirty="0">
                <a:latin typeface="STOMP_Shlop" pitchFamily="2" charset="0"/>
              </a:rPr>
            </a:br>
            <a:r>
              <a:rPr lang="en-US" altLang="en-US" sz="6000" dirty="0" smtClean="0">
                <a:latin typeface="STOMP_Shlop" pitchFamily="2" charset="0"/>
              </a:rPr>
              <a:t>				</a:t>
            </a:r>
            <a:r>
              <a:rPr lang="en-US" altLang="en-US" sz="6000" dirty="0" smtClean="0">
                <a:latin typeface="Chiller" panose="04020404031007020602" pitchFamily="82" charset="0"/>
              </a:rPr>
              <a:t>SUSPENSEFUL </a:t>
            </a:r>
            <a:r>
              <a:rPr lang="en-US" altLang="en-US" sz="6000" dirty="0">
                <a:latin typeface="Chiller" panose="04020404031007020602" pitchFamily="82" charset="0"/>
              </a:rPr>
              <a:t>PLOT </a:t>
            </a:r>
            <a:r>
              <a:rPr lang="en-US" altLang="en-US" sz="4800" dirty="0" smtClean="0">
                <a:latin typeface="Chiller" panose="04020404031007020602" pitchFamily="82" charset="0"/>
              </a:rPr>
              <a:t/>
            </a:r>
            <a:br>
              <a:rPr lang="en-US" altLang="en-US" sz="4800" dirty="0" smtClean="0">
                <a:latin typeface="Chiller" panose="04020404031007020602" pitchFamily="82" charset="0"/>
              </a:rPr>
            </a:br>
            <a:r>
              <a:rPr lang="en-US" altLang="en-US" sz="1800" dirty="0" smtClean="0">
                <a:latin typeface="+mn-lt"/>
              </a:rPr>
              <a:t/>
            </a:r>
            <a:br>
              <a:rPr lang="en-US" altLang="en-US" sz="1800" dirty="0" smtClean="0">
                <a:latin typeface="+mn-lt"/>
              </a:rPr>
            </a:br>
            <a:r>
              <a:rPr lang="en-US" altLang="en-US" sz="2800" dirty="0" smtClean="0">
                <a:latin typeface="Arial" panose="020B0604020202020204" pitchFamily="34" charset="0"/>
                <a:cs typeface="Arial" panose="020B0604020202020204" pitchFamily="34" charset="0"/>
              </a:rPr>
              <a:t>EXAMPLES from </a:t>
            </a:r>
            <a:r>
              <a:rPr lang="en-US" altLang="en-US" sz="2800" dirty="0">
                <a:latin typeface="Arial" panose="020B0604020202020204" pitchFamily="34" charset="0"/>
                <a:cs typeface="Arial" panose="020B0604020202020204" pitchFamily="34" charset="0"/>
              </a:rPr>
              <a:t>Stephen’s King’s </a:t>
            </a:r>
            <a:r>
              <a:rPr lang="en-US" altLang="en-US" sz="2800" b="1" i="1" dirty="0">
                <a:latin typeface="Arial" panose="020B0604020202020204" pitchFamily="34" charset="0"/>
                <a:cs typeface="Arial" panose="020B0604020202020204" pitchFamily="34" charset="0"/>
              </a:rPr>
              <a:t>Misery</a:t>
            </a:r>
            <a:endParaRPr lang="en-US" altLang="en-US" sz="2800" b="1" dirty="0">
              <a:latin typeface="Arial" panose="020B0604020202020204" pitchFamily="34" charset="0"/>
              <a:cs typeface="Arial" panose="020B0604020202020204" pitchFamily="34" charset="0"/>
            </a:endParaRPr>
          </a:p>
        </p:txBody>
      </p:sp>
      <p:sp>
        <p:nvSpPr>
          <p:cNvPr id="21507" name="Rectangle 3"/>
          <p:cNvSpPr>
            <a:spLocks noGrp="1" noChangeArrowheads="1"/>
          </p:cNvSpPr>
          <p:nvPr>
            <p:ph type="subTitle" idx="1"/>
          </p:nvPr>
        </p:nvSpPr>
        <p:spPr>
          <a:xfrm>
            <a:off x="106362" y="2362200"/>
            <a:ext cx="9037637" cy="4267199"/>
          </a:xfrm>
          <a:noFill/>
          <a:ln>
            <a:solidFill>
              <a:schemeClr val="tx1"/>
            </a:solidFill>
          </a:ln>
        </p:spPr>
        <p:txBody>
          <a:bodyPr>
            <a:normAutofit fontScale="85000" lnSpcReduction="20000"/>
          </a:bodyPr>
          <a:lstStyle/>
          <a:p>
            <a:pPr marL="457200" indent="-457200" algn="l" eaLnBrk="1" hangingPunct="1">
              <a:lnSpc>
                <a:spcPct val="110000"/>
              </a:lnSpc>
              <a:buAutoNum type="arabicPeriod"/>
            </a:pPr>
            <a:r>
              <a:rPr lang="en-US" altLang="en-US" sz="2300" b="1" cap="none" dirty="0">
                <a:latin typeface="Arial" panose="020B0604020202020204" pitchFamily="34" charset="0"/>
                <a:cs typeface="Arial" panose="020B0604020202020204" pitchFamily="34" charset="0"/>
              </a:rPr>
              <a:t>THE SETUP/HINTS/DETAILS </a:t>
            </a:r>
            <a:r>
              <a:rPr lang="en-US" altLang="en-US" sz="2300" i="1" cap="none" dirty="0">
                <a:latin typeface="Arial" panose="020B0604020202020204" pitchFamily="34" charset="0"/>
                <a:cs typeface="Arial" panose="020B0604020202020204" pitchFamily="34" charset="0"/>
              </a:rPr>
              <a:t>–The physical confinement of the hero and the fact that he is partly paralyzed is, in itself, enough to create worry. Add to this the fact that his caretaker is a sadist and you have the setup of a situation that is highly fraught with danger. Anyone in (or reading about) such a situation would feel apprehension about what might happen next. (</a:t>
            </a:r>
            <a:r>
              <a:rPr lang="en-US" altLang="en-US" sz="2300" i="1" cap="none" dirty="0" err="1">
                <a:latin typeface="Arial" panose="020B0604020202020204" pitchFamily="34" charset="0"/>
                <a:cs typeface="Arial" panose="020B0604020202020204" pitchFamily="34" charset="0"/>
              </a:rPr>
              <a:t>Freese</a:t>
            </a:r>
            <a:r>
              <a:rPr lang="en-US" altLang="en-US" sz="2300" i="1" cap="none" dirty="0">
                <a:latin typeface="Arial" panose="020B0604020202020204" pitchFamily="34" charset="0"/>
                <a:cs typeface="Arial" panose="020B0604020202020204" pitchFamily="34" charset="0"/>
              </a:rPr>
              <a:t>)</a:t>
            </a:r>
            <a:br>
              <a:rPr lang="en-US" altLang="en-US" sz="2300" i="1" cap="none" dirty="0">
                <a:latin typeface="Arial" panose="020B0604020202020204" pitchFamily="34" charset="0"/>
                <a:cs typeface="Arial" panose="020B0604020202020204" pitchFamily="34" charset="0"/>
              </a:rPr>
            </a:br>
            <a:endParaRPr lang="en-US" altLang="en-US" sz="2300" i="1" cap="none" dirty="0">
              <a:latin typeface="Arial" panose="020B0604020202020204" pitchFamily="34" charset="0"/>
              <a:cs typeface="Arial" panose="020B0604020202020204" pitchFamily="34" charset="0"/>
            </a:endParaRPr>
          </a:p>
          <a:p>
            <a:pPr marL="457200" indent="-457200" algn="l" eaLnBrk="1" hangingPunct="1">
              <a:lnSpc>
                <a:spcPct val="110000"/>
              </a:lnSpc>
              <a:buAutoNum type="arabicPeriod"/>
            </a:pPr>
            <a:r>
              <a:rPr lang="en-US" altLang="en-US" sz="2300" b="1" cap="none" dirty="0">
                <a:latin typeface="Arial" panose="020B0604020202020204" pitchFamily="34" charset="0"/>
                <a:cs typeface="Arial" panose="020B0604020202020204" pitchFamily="34" charset="0"/>
              </a:rPr>
              <a:t>RECURRENCE OF HINTS </a:t>
            </a:r>
            <a:r>
              <a:rPr lang="en-US" altLang="en-US" sz="2300" i="1" cap="none" dirty="0">
                <a:latin typeface="Arial" panose="020B0604020202020204" pitchFamily="34" charset="0"/>
                <a:cs typeface="Arial" panose="020B0604020202020204" pitchFamily="34" charset="0"/>
              </a:rPr>
              <a:t>happens whenever Annie says, “Now I must rinse.” The first time she says it, she tortures Paul; the recurrence of the phrase reminds readers that more punishment is on the way. (</a:t>
            </a:r>
            <a:r>
              <a:rPr lang="en-US" altLang="en-US" sz="2300" i="1" cap="none" dirty="0" err="1">
                <a:latin typeface="Arial" panose="020B0604020202020204" pitchFamily="34" charset="0"/>
                <a:cs typeface="Arial" panose="020B0604020202020204" pitchFamily="34" charset="0"/>
              </a:rPr>
              <a:t>Freese</a:t>
            </a:r>
            <a:r>
              <a:rPr lang="en-US" altLang="en-US" sz="2300" i="1" cap="none" dirty="0">
                <a:latin typeface="Arial" panose="020B0604020202020204" pitchFamily="34" charset="0"/>
                <a:cs typeface="Arial" panose="020B0604020202020204" pitchFamily="34" charset="0"/>
              </a:rPr>
              <a:t>) </a:t>
            </a:r>
            <a:br>
              <a:rPr lang="en-US" altLang="en-US" sz="2300" i="1" cap="none" dirty="0">
                <a:latin typeface="Arial" panose="020B0604020202020204" pitchFamily="34" charset="0"/>
                <a:cs typeface="Arial" panose="020B0604020202020204" pitchFamily="34" charset="0"/>
              </a:rPr>
            </a:br>
            <a:endParaRPr lang="en-US" altLang="en-US" sz="2300" b="1" i="1" cap="none" dirty="0">
              <a:latin typeface="Arial" panose="020B0604020202020204" pitchFamily="34" charset="0"/>
              <a:cs typeface="Arial" panose="020B0604020202020204" pitchFamily="34" charset="0"/>
            </a:endParaRPr>
          </a:p>
          <a:p>
            <a:pPr marL="457200" indent="-457200" algn="l" eaLnBrk="1" hangingPunct="1">
              <a:lnSpc>
                <a:spcPct val="110000"/>
              </a:lnSpc>
              <a:buAutoNum type="arabicPeriod"/>
            </a:pPr>
            <a:r>
              <a:rPr lang="en-US" altLang="en-US" sz="2300" b="1" cap="none" dirty="0">
                <a:latin typeface="Arial" panose="020B0604020202020204" pitchFamily="34" charset="0"/>
                <a:cs typeface="Arial" panose="020B0604020202020204" pitchFamily="34" charset="0"/>
              </a:rPr>
              <a:t>PEAK SUSPENSE/RESOLUTION </a:t>
            </a:r>
            <a:r>
              <a:rPr lang="en-US" altLang="en-US" sz="2300" i="1" cap="none" dirty="0">
                <a:latin typeface="Arial" panose="020B0604020202020204" pitchFamily="34" charset="0"/>
                <a:cs typeface="Arial" panose="020B0604020202020204" pitchFamily="34" charset="0"/>
              </a:rPr>
              <a:t>occurs at the end of the novel when Paul finally attacks and burns Annie from his sick bed, managing to kill her at last through herculean effort. (</a:t>
            </a:r>
            <a:r>
              <a:rPr lang="en-US" altLang="en-US" sz="2300" i="1" cap="none" dirty="0" err="1">
                <a:latin typeface="Arial" panose="020B0604020202020204" pitchFamily="34" charset="0"/>
                <a:cs typeface="Arial" panose="020B0604020202020204" pitchFamily="34" charset="0"/>
              </a:rPr>
              <a:t>Freese</a:t>
            </a:r>
            <a:r>
              <a:rPr lang="en-US" altLang="en-US" sz="2300" i="1" cap="none" dirty="0">
                <a:latin typeface="Arial" panose="020B0604020202020204" pitchFamily="34" charset="0"/>
                <a:cs typeface="Arial" panose="020B0604020202020204" pitchFamily="34" charset="0"/>
              </a:rPr>
              <a:t>)</a:t>
            </a:r>
            <a:endParaRPr lang="en-US" altLang="en-US" sz="2300" b="1" cap="none"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 y="0"/>
            <a:ext cx="1300213" cy="1700278"/>
          </a:xfrm>
          <a:prstGeom prst="rect">
            <a:avLst/>
          </a:prstGeom>
        </p:spPr>
      </p:pic>
    </p:spTree>
    <p:extLst>
      <p:ext uri="{BB962C8B-B14F-4D97-AF65-F5344CB8AC3E}">
        <p14:creationId xmlns:p14="http://schemas.microsoft.com/office/powerpoint/2010/main" val="219060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965537" y="381000"/>
            <a:ext cx="6629400" cy="2438400"/>
          </a:xfrm>
        </p:spPr>
        <p:txBody>
          <a:bodyPr anchor="ctr">
            <a:normAutofit/>
          </a:bodyPr>
          <a:lstStyle/>
          <a:p>
            <a:pPr algn="l" eaLnBrk="1" hangingPunct="1"/>
            <a:r>
              <a:rPr lang="en-US" altLang="en-US" sz="6000" dirty="0">
                <a:latin typeface="AR CHRISTY" panose="02000000000000000000" pitchFamily="2" charset="0"/>
              </a:rPr>
              <a:t>REALITY </a:t>
            </a:r>
            <a:r>
              <a:rPr lang="en-US" altLang="en-US" sz="6000" dirty="0" smtClean="0">
                <a:latin typeface="AR CHRISTY" panose="02000000000000000000" pitchFamily="2" charset="0"/>
              </a:rPr>
              <a:t>CHECK</a:t>
            </a:r>
            <a:r>
              <a:rPr lang="en-US" altLang="en-US" sz="6000" dirty="0">
                <a:latin typeface="Showcard Gothic" panose="04020904020102020604" pitchFamily="82" charset="0"/>
              </a:rPr>
              <a:t>:</a:t>
            </a:r>
            <a:r>
              <a:rPr lang="en-US" altLang="en-US" sz="7200" dirty="0">
                <a:latin typeface="STOMP_Shlop" pitchFamily="2" charset="0"/>
              </a:rPr>
              <a:t/>
            </a:r>
            <a:br>
              <a:rPr lang="en-US" altLang="en-US" sz="7200" dirty="0">
                <a:latin typeface="STOMP_Shlop" pitchFamily="2" charset="0"/>
              </a:rPr>
            </a:br>
            <a:r>
              <a:rPr lang="en-US" altLang="en-US" sz="7200" dirty="0" smtClean="0">
                <a:latin typeface="STOMP_Shlop" pitchFamily="2" charset="0"/>
              </a:rPr>
              <a:t>       </a:t>
            </a:r>
            <a:r>
              <a:rPr lang="en-US" altLang="en-US" sz="7200" dirty="0" smtClean="0">
                <a:latin typeface="Chiller" panose="04020404031007020602" pitchFamily="82" charset="0"/>
              </a:rPr>
              <a:t>LIFE </a:t>
            </a:r>
            <a:r>
              <a:rPr lang="en-US" altLang="en-US" sz="7200" dirty="0">
                <a:latin typeface="Chiller" panose="04020404031007020602" pitchFamily="82" charset="0"/>
              </a:rPr>
              <a:t>LESSONS</a:t>
            </a:r>
          </a:p>
        </p:txBody>
      </p:sp>
      <p:sp>
        <p:nvSpPr>
          <p:cNvPr id="19459" name="Rectangle 3"/>
          <p:cNvSpPr>
            <a:spLocks noGrp="1" noChangeArrowheads="1"/>
          </p:cNvSpPr>
          <p:nvPr>
            <p:ph type="subTitle" idx="1"/>
          </p:nvPr>
        </p:nvSpPr>
        <p:spPr>
          <a:xfrm>
            <a:off x="304800" y="3048000"/>
            <a:ext cx="8686800" cy="3581400"/>
          </a:xfrm>
          <a:noFill/>
          <a:extLst>
            <a:ext uri="{91240B29-F687-4F45-9708-019B960494DF}">
              <a14:hiddenLine xmlns:a14="http://schemas.microsoft.com/office/drawing/2010/main" w="38100" cmpd="dbl">
                <a:solidFill>
                  <a:schemeClr val="tx1"/>
                </a:solidFill>
                <a:miter lim="800000"/>
                <a:headEnd/>
                <a:tailEnd/>
              </a14:hiddenLine>
            </a:ext>
          </a:extLst>
        </p:spPr>
        <p:txBody>
          <a:bodyPr>
            <a:normAutofit fontScale="92500"/>
          </a:bodyPr>
          <a:lstStyle/>
          <a:p>
            <a:pPr algn="l" eaLnBrk="1" hangingPunct="1"/>
            <a:r>
              <a:rPr lang="en-US" altLang="en-US" sz="2800" b="1" cap="none" dirty="0">
                <a:latin typeface="Arial" panose="020B0604020202020204" pitchFamily="34" charset="0"/>
                <a:cs typeface="Arial" panose="020B0604020202020204" pitchFamily="34" charset="0"/>
              </a:rPr>
              <a:t>THEMES</a:t>
            </a:r>
            <a:r>
              <a:rPr lang="en-US" altLang="en-US" sz="2800" cap="none" dirty="0">
                <a:latin typeface="Arial" panose="020B0604020202020204" pitchFamily="34" charset="0"/>
                <a:cs typeface="Arial" panose="020B0604020202020204" pitchFamily="34" charset="0"/>
              </a:rPr>
              <a:t> such as</a:t>
            </a:r>
          </a:p>
          <a:p>
            <a:pPr algn="l" eaLnBrk="1" hangingPunct="1"/>
            <a:r>
              <a:rPr lang="en-US" altLang="en-US" sz="2800" cap="none" dirty="0">
                <a:latin typeface="Arial" panose="020B0604020202020204" pitchFamily="34" charset="0"/>
                <a:cs typeface="Arial" panose="020B0604020202020204" pitchFamily="34" charset="0"/>
              </a:rPr>
              <a:t>	“</a:t>
            </a:r>
            <a:r>
              <a:rPr lang="en-US" altLang="en-US" sz="2800" b="1" cap="none" dirty="0">
                <a:latin typeface="Arial" panose="020B0604020202020204" pitchFamily="34" charset="0"/>
                <a:cs typeface="Arial" panose="020B0604020202020204" pitchFamily="34" charset="0"/>
              </a:rPr>
              <a:t>Breaking the rules </a:t>
            </a:r>
            <a:r>
              <a:rPr lang="en-US" altLang="en-US" sz="2800" cap="none" dirty="0">
                <a:latin typeface="Arial" panose="020B0604020202020204" pitchFamily="34" charset="0"/>
                <a:cs typeface="Arial" panose="020B0604020202020204" pitchFamily="34" charset="0"/>
              </a:rPr>
              <a:t>invites consequences.”</a:t>
            </a:r>
          </a:p>
          <a:p>
            <a:pPr algn="l" eaLnBrk="1" hangingPunct="1"/>
            <a:r>
              <a:rPr lang="en-US" altLang="en-US" sz="2800" cap="none" dirty="0">
                <a:latin typeface="Arial" panose="020B0604020202020204" pitchFamily="34" charset="0"/>
                <a:cs typeface="Arial" panose="020B0604020202020204" pitchFamily="34" charset="0"/>
              </a:rPr>
              <a:t>	“</a:t>
            </a:r>
            <a:r>
              <a:rPr lang="en-US" altLang="en-US" sz="2800" b="1" cap="none" dirty="0">
                <a:latin typeface="Arial" panose="020B0604020202020204" pitchFamily="34" charset="0"/>
                <a:cs typeface="Arial" panose="020B0604020202020204" pitchFamily="34" charset="0"/>
              </a:rPr>
              <a:t>Shortcuts to success </a:t>
            </a:r>
            <a:r>
              <a:rPr lang="en-US" altLang="en-US" sz="2800" cap="none" dirty="0">
                <a:latin typeface="Arial" panose="020B0604020202020204" pitchFamily="34" charset="0"/>
                <a:cs typeface="Arial" panose="020B0604020202020204" pitchFamily="34" charset="0"/>
              </a:rPr>
              <a:t>lead to destruction.”</a:t>
            </a:r>
          </a:p>
          <a:p>
            <a:pPr algn="l" eaLnBrk="1" hangingPunct="1"/>
            <a:r>
              <a:rPr lang="en-US" altLang="en-US" sz="2800" cap="none" dirty="0">
                <a:latin typeface="Arial" panose="020B0604020202020204" pitchFamily="34" charset="0"/>
                <a:cs typeface="Arial" panose="020B0604020202020204" pitchFamily="34" charset="0"/>
              </a:rPr>
              <a:t>are perfect vehicles for tales of ruin. W.W. Jacobs’ “The Monkey’s Paw” explores the idea that </a:t>
            </a:r>
            <a:r>
              <a:rPr lang="en-US" altLang="en-US" sz="2800" b="1" cap="none" dirty="0">
                <a:latin typeface="Arial" panose="020B0604020202020204" pitchFamily="34" charset="0"/>
                <a:cs typeface="Arial" panose="020B0604020202020204" pitchFamily="34" charset="0"/>
              </a:rPr>
              <a:t>there’s no such thing as a free lunch</a:t>
            </a:r>
            <a:r>
              <a:rPr lang="en-US" altLang="en-US" sz="2800" cap="none" dirty="0">
                <a:latin typeface="Arial" panose="020B0604020202020204" pitchFamily="34" charset="0"/>
                <a:cs typeface="Arial" panose="020B0604020202020204" pitchFamily="34" charset="0"/>
              </a:rPr>
              <a:t>. In this story, a family is given three wishes, which come at a horrifying price</a:t>
            </a:r>
            <a:r>
              <a:rPr lang="en-US" altLang="en-US" sz="2800" cap="none" dirty="0"/>
              <a:t>.</a:t>
            </a:r>
            <a:endParaRPr lang="en-US" altLang="en-US" sz="2200" cap="none" dirty="0"/>
          </a:p>
        </p:txBody>
      </p:sp>
      <p:pic>
        <p:nvPicPr>
          <p:cNvPr id="19460" name="Picture 16" descr="MPj042227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838200" y="533400"/>
            <a:ext cx="7543800" cy="914400"/>
          </a:xfrm>
        </p:spPr>
        <p:txBody>
          <a:bodyPr anchor="ctr">
            <a:normAutofit fontScale="90000"/>
          </a:bodyPr>
          <a:lstStyle/>
          <a:p>
            <a:pPr eaLnBrk="1" hangingPunct="1"/>
            <a:r>
              <a:rPr lang="en-US" altLang="en-US" sz="11500" dirty="0">
                <a:latin typeface="Chiller" panose="04020404031007020602" pitchFamily="82" charset="0"/>
              </a:rPr>
              <a:t>RECAP</a:t>
            </a:r>
            <a:r>
              <a:rPr lang="en-US" altLang="en-US" sz="5200" dirty="0"/>
              <a:t> </a:t>
            </a:r>
          </a:p>
        </p:txBody>
      </p:sp>
      <p:sp>
        <p:nvSpPr>
          <p:cNvPr id="22531" name="Rectangle 3"/>
          <p:cNvSpPr>
            <a:spLocks noGrp="1" noChangeArrowheads="1"/>
          </p:cNvSpPr>
          <p:nvPr>
            <p:ph type="subTitle" idx="1"/>
          </p:nvPr>
        </p:nvSpPr>
        <p:spPr>
          <a:xfrm>
            <a:off x="4800600" y="1905000"/>
            <a:ext cx="4038600" cy="4191000"/>
          </a:xfrm>
          <a:noFill/>
          <a:extLst>
            <a:ext uri="{91240B29-F687-4F45-9708-019B960494DF}">
              <a14:hiddenLine xmlns:a14="http://schemas.microsoft.com/office/drawing/2010/main" w="38100" cmpd="dbl">
                <a:solidFill>
                  <a:schemeClr val="tx1"/>
                </a:solidFill>
                <a:miter lim="800000"/>
                <a:headEnd/>
                <a:tailEnd/>
              </a14:hiddenLine>
            </a:ext>
          </a:extLst>
        </p:spPr>
        <p:txBody>
          <a:bodyPr>
            <a:normAutofit/>
          </a:bodyPr>
          <a:lstStyle/>
          <a:p>
            <a:pPr eaLnBrk="1" hangingPunct="1"/>
            <a:r>
              <a:rPr lang="en-US" altLang="en-US" sz="3200" cap="none" dirty="0">
                <a:latin typeface="Arial" panose="020B0604020202020204" pitchFamily="34" charset="0"/>
                <a:cs typeface="Arial" panose="020B0604020202020204" pitchFamily="34" charset="0"/>
              </a:rPr>
              <a:t>Horror stories can lurk anywhere. </a:t>
            </a:r>
            <a:br>
              <a:rPr lang="en-US" altLang="en-US" sz="3200" cap="none" dirty="0">
                <a:latin typeface="Arial" panose="020B0604020202020204" pitchFamily="34" charset="0"/>
                <a:cs typeface="Arial" panose="020B0604020202020204" pitchFamily="34" charset="0"/>
              </a:rPr>
            </a:br>
            <a:r>
              <a:rPr lang="en-US" altLang="en-US" sz="3200" cap="none" dirty="0">
                <a:latin typeface="Arial" panose="020B0604020202020204" pitchFamily="34" charset="0"/>
                <a:cs typeface="Arial" panose="020B0604020202020204" pitchFamily="34" charset="0"/>
              </a:rPr>
              <a:t>What makes them truly terrifying </a:t>
            </a:r>
            <a:br>
              <a:rPr lang="en-US" altLang="en-US" sz="3200" cap="none" dirty="0">
                <a:latin typeface="Arial" panose="020B0604020202020204" pitchFamily="34" charset="0"/>
                <a:cs typeface="Arial" panose="020B0604020202020204" pitchFamily="34" charset="0"/>
              </a:rPr>
            </a:br>
            <a:r>
              <a:rPr lang="en-US" altLang="en-US" sz="3200" cap="none" dirty="0">
                <a:latin typeface="Arial" panose="020B0604020202020204" pitchFamily="34" charset="0"/>
                <a:cs typeface="Arial" panose="020B0604020202020204" pitchFamily="34" charset="0"/>
              </a:rPr>
              <a:t>isn’t the unknown </a:t>
            </a:r>
            <a:br>
              <a:rPr lang="en-US" altLang="en-US" sz="3200" cap="none" dirty="0">
                <a:latin typeface="Arial" panose="020B0604020202020204" pitchFamily="34" charset="0"/>
                <a:cs typeface="Arial" panose="020B0604020202020204" pitchFamily="34" charset="0"/>
              </a:rPr>
            </a:br>
            <a:r>
              <a:rPr lang="en-US" altLang="en-US" sz="3200" cap="none" dirty="0">
                <a:latin typeface="Arial" panose="020B0604020202020204" pitchFamily="34" charset="0"/>
                <a:cs typeface="Arial" panose="020B0604020202020204" pitchFamily="34" charset="0"/>
              </a:rPr>
              <a:t>but the familiar stretched over a </a:t>
            </a:r>
            <a:br>
              <a:rPr lang="en-US" altLang="en-US" sz="3200" cap="none" dirty="0">
                <a:latin typeface="Arial" panose="020B0604020202020204" pitchFamily="34" charset="0"/>
                <a:cs typeface="Arial" panose="020B0604020202020204" pitchFamily="34" charset="0"/>
              </a:rPr>
            </a:br>
            <a:r>
              <a:rPr lang="en-US" altLang="en-US" sz="3200" cap="none" dirty="0">
                <a:latin typeface="Arial" panose="020B0604020202020204" pitchFamily="34" charset="0"/>
                <a:cs typeface="Arial" panose="020B0604020202020204" pitchFamily="34" charset="0"/>
              </a:rPr>
              <a:t>very unusual canvas.</a:t>
            </a:r>
            <a:endParaRPr lang="en-US" altLang="en-US" sz="2600" cap="none" dirty="0">
              <a:latin typeface="Arial" panose="020B0604020202020204" pitchFamily="34" charset="0"/>
              <a:cs typeface="Arial" panose="020B0604020202020204" pitchFamily="34" charset="0"/>
            </a:endParaRPr>
          </a:p>
        </p:txBody>
      </p:sp>
      <p:pic>
        <p:nvPicPr>
          <p:cNvPr id="22532" name="Picture 11" descr="MPj028948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69737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9" y="640435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431692" y="6404355"/>
            <a:ext cx="2743199"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ELA CONNECTIONS</a:t>
            </a:r>
            <a:endParaRPr lang="en-US"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69710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559660" y="228600"/>
            <a:ext cx="5600215" cy="2438400"/>
          </a:xfrm>
        </p:spPr>
        <p:txBody>
          <a:bodyPr anchor="ctr">
            <a:normAutofit/>
          </a:bodyPr>
          <a:lstStyle/>
          <a:p>
            <a:pPr eaLnBrk="1" hangingPunct="1"/>
            <a:r>
              <a:rPr lang="en-US" altLang="en-US" sz="6000" dirty="0">
                <a:latin typeface="AR CHRISTY" panose="02000000000000000000" pitchFamily="2" charset="0"/>
              </a:rPr>
              <a:t>Read to write</a:t>
            </a:r>
          </a:p>
        </p:txBody>
      </p:sp>
      <p:sp>
        <p:nvSpPr>
          <p:cNvPr id="21507" name="Rectangle 3"/>
          <p:cNvSpPr>
            <a:spLocks noGrp="1" noChangeArrowheads="1"/>
          </p:cNvSpPr>
          <p:nvPr>
            <p:ph type="subTitle" idx="1"/>
          </p:nvPr>
        </p:nvSpPr>
        <p:spPr>
          <a:xfrm>
            <a:off x="235017" y="2953861"/>
            <a:ext cx="8685998" cy="3751740"/>
          </a:xfrm>
          <a:noFill/>
          <a:ln>
            <a:solidFill>
              <a:schemeClr val="tx1"/>
            </a:solidFill>
          </a:ln>
        </p:spPr>
        <p:txBody>
          <a:bodyPr>
            <a:normAutofit fontScale="40000" lnSpcReduction="20000"/>
          </a:bodyPr>
          <a:lstStyle/>
          <a:p>
            <a:pPr algn="l" eaLnBrk="1" hangingPunct="1">
              <a:lnSpc>
                <a:spcPct val="80000"/>
              </a:lnSpc>
            </a:pPr>
            <a:r>
              <a:rPr lang="en-US" altLang="en-US" sz="5100" b="1" dirty="0" smtClean="0">
                <a:latin typeface="Arial" panose="020B0604020202020204" pitchFamily="34" charset="0"/>
                <a:cs typeface="Arial" panose="020B0604020202020204" pitchFamily="34" charset="0"/>
              </a:rPr>
              <a:t/>
            </a:r>
            <a:br>
              <a:rPr lang="en-US" altLang="en-US" sz="5100" b="1" dirty="0" smtClean="0">
                <a:latin typeface="Arial" panose="020B0604020202020204" pitchFamily="34" charset="0"/>
                <a:cs typeface="Arial" panose="020B0604020202020204" pitchFamily="34" charset="0"/>
              </a:rPr>
            </a:br>
            <a:r>
              <a:rPr lang="en-US" altLang="en-US" sz="6000" b="1" dirty="0" smtClean="0">
                <a:latin typeface="Arial" panose="020B0604020202020204" pitchFamily="34" charset="0"/>
                <a:cs typeface="Arial" panose="020B0604020202020204" pitchFamily="34" charset="0"/>
              </a:rPr>
              <a:t>READ</a:t>
            </a:r>
            <a:r>
              <a:rPr lang="en-US" altLang="en-US" sz="6000" b="1" dirty="0">
                <a:latin typeface="Arial" panose="020B0604020202020204" pitchFamily="34" charset="0"/>
                <a:cs typeface="Arial" panose="020B0604020202020204" pitchFamily="34" charset="0"/>
              </a:rPr>
              <a:t>:</a:t>
            </a:r>
          </a:p>
          <a:p>
            <a:pPr marL="514350" indent="-514350" algn="l" eaLnBrk="1" hangingPunct="1">
              <a:lnSpc>
                <a:spcPct val="80000"/>
              </a:lnSpc>
              <a:buAutoNum type="arabicPeriod"/>
            </a:pPr>
            <a:r>
              <a:rPr lang="en-US" altLang="en-US" sz="5000" cap="none" dirty="0">
                <a:latin typeface="Arial" panose="020B0604020202020204" pitchFamily="34" charset="0"/>
                <a:cs typeface="Arial" panose="020B0604020202020204" pitchFamily="34" charset="0"/>
              </a:rPr>
              <a:t>“</a:t>
            </a:r>
            <a:r>
              <a:rPr lang="en-US" altLang="en-US" sz="5000" b="1" cap="none" dirty="0">
                <a:solidFill>
                  <a:srgbClr val="FFC000"/>
                </a:solidFill>
                <a:latin typeface="Arial" panose="020B0604020202020204" pitchFamily="34" charset="0"/>
                <a:cs typeface="Arial" panose="020B0604020202020204" pitchFamily="34" charset="0"/>
              </a:rPr>
              <a:t>Quitters, Inc</a:t>
            </a:r>
            <a:r>
              <a:rPr lang="en-US" altLang="en-US" sz="5000" cap="none" dirty="0">
                <a:solidFill>
                  <a:srgbClr val="FFC000"/>
                </a:solidFill>
                <a:latin typeface="Arial" panose="020B0604020202020204" pitchFamily="34" charset="0"/>
                <a:cs typeface="Arial" panose="020B0604020202020204" pitchFamily="34" charset="0"/>
              </a:rPr>
              <a:t>.” </a:t>
            </a:r>
            <a:r>
              <a:rPr lang="en-US" altLang="en-US" sz="5000" cap="none" dirty="0">
                <a:latin typeface="Arial" panose="020B0604020202020204" pitchFamily="34" charset="0"/>
                <a:cs typeface="Arial" panose="020B0604020202020204" pitchFamily="34" charset="0"/>
              </a:rPr>
              <a:t>by Stephen King</a:t>
            </a:r>
          </a:p>
          <a:p>
            <a:pPr marL="514350" indent="-514350" algn="l" eaLnBrk="1" hangingPunct="1">
              <a:lnSpc>
                <a:spcPct val="80000"/>
              </a:lnSpc>
              <a:buAutoNum type="arabicPeriod"/>
            </a:pPr>
            <a:r>
              <a:rPr lang="en-US" altLang="en-US" sz="5000" cap="none" dirty="0">
                <a:latin typeface="Arial" panose="020B0604020202020204" pitchFamily="34" charset="0"/>
                <a:cs typeface="Arial" panose="020B0604020202020204" pitchFamily="34" charset="0"/>
              </a:rPr>
              <a:t>“</a:t>
            </a:r>
            <a:r>
              <a:rPr lang="en-US" altLang="en-US" sz="5000" b="1" cap="none" dirty="0">
                <a:solidFill>
                  <a:srgbClr val="FFC000"/>
                </a:solidFill>
                <a:latin typeface="Arial" panose="020B0604020202020204" pitchFamily="34" charset="0"/>
                <a:cs typeface="Arial" panose="020B0604020202020204" pitchFamily="34" charset="0"/>
              </a:rPr>
              <a:t>The Monkey’s Paw</a:t>
            </a:r>
            <a:r>
              <a:rPr lang="en-US" altLang="en-US" sz="5000" cap="none" dirty="0">
                <a:solidFill>
                  <a:srgbClr val="FFC000"/>
                </a:solidFill>
                <a:latin typeface="Arial" panose="020B0604020202020204" pitchFamily="34" charset="0"/>
                <a:cs typeface="Arial" panose="020B0604020202020204" pitchFamily="34" charset="0"/>
              </a:rPr>
              <a:t>,” </a:t>
            </a:r>
            <a:r>
              <a:rPr lang="en-US" altLang="en-US" sz="5000" cap="none" dirty="0">
                <a:latin typeface="Arial" panose="020B0604020202020204" pitchFamily="34" charset="0"/>
                <a:cs typeface="Arial" panose="020B0604020202020204" pitchFamily="34" charset="0"/>
              </a:rPr>
              <a:t>by W.W. Jacobs </a:t>
            </a:r>
            <a:r>
              <a:rPr lang="en-US" altLang="en-US" sz="4200" dirty="0">
                <a:latin typeface="Arial" panose="020B0604020202020204" pitchFamily="34" charset="0"/>
                <a:cs typeface="Arial" panose="020B0604020202020204" pitchFamily="34" charset="0"/>
              </a:rPr>
              <a:t/>
            </a:r>
            <a:br>
              <a:rPr lang="en-US" altLang="en-US" sz="4200" dirty="0">
                <a:latin typeface="Arial" panose="020B0604020202020204" pitchFamily="34" charset="0"/>
                <a:cs typeface="Arial" panose="020B0604020202020204" pitchFamily="34" charset="0"/>
              </a:rPr>
            </a:br>
            <a:endParaRPr lang="en-US" altLang="en-US" sz="4200" dirty="0">
              <a:latin typeface="Arial" panose="020B0604020202020204" pitchFamily="34" charset="0"/>
              <a:cs typeface="Arial" panose="020B0604020202020204" pitchFamily="34" charset="0"/>
            </a:endParaRPr>
          </a:p>
          <a:p>
            <a:pPr algn="l" eaLnBrk="1" hangingPunct="1">
              <a:lnSpc>
                <a:spcPct val="80000"/>
              </a:lnSpc>
            </a:pPr>
            <a:endParaRPr lang="en-US" altLang="en-US" sz="4200" dirty="0">
              <a:latin typeface="Arial" panose="020B0604020202020204" pitchFamily="34" charset="0"/>
              <a:cs typeface="Arial" panose="020B0604020202020204" pitchFamily="34" charset="0"/>
            </a:endParaRPr>
          </a:p>
          <a:p>
            <a:pPr algn="l" eaLnBrk="1" hangingPunct="1">
              <a:lnSpc>
                <a:spcPct val="80000"/>
              </a:lnSpc>
            </a:pPr>
            <a:r>
              <a:rPr lang="en-US" altLang="en-US" sz="6000" b="1" dirty="0">
                <a:latin typeface="Arial" panose="020B0604020202020204" pitchFamily="34" charset="0"/>
                <a:cs typeface="Arial" panose="020B0604020202020204" pitchFamily="34" charset="0"/>
              </a:rPr>
              <a:t>NOTICE/ANALYZE:</a:t>
            </a:r>
          </a:p>
          <a:p>
            <a:pPr marL="514350" indent="-514350" algn="l" eaLnBrk="1" hangingPunct="1">
              <a:lnSpc>
                <a:spcPct val="80000"/>
              </a:lnSpc>
              <a:buAutoNum type="arabicPeriod"/>
            </a:pPr>
            <a:r>
              <a:rPr lang="en-US" altLang="en-US" sz="5000" b="1" cap="none" dirty="0">
                <a:latin typeface="Arial" panose="020B0604020202020204" pitchFamily="34" charset="0"/>
                <a:cs typeface="Arial" panose="020B0604020202020204" pitchFamily="34" charset="0"/>
              </a:rPr>
              <a:t>Setting &amp; Characters </a:t>
            </a:r>
            <a:r>
              <a:rPr lang="en-US" altLang="en-US" sz="5000" cap="none" dirty="0">
                <a:latin typeface="Arial" panose="020B0604020202020204" pitchFamily="34" charset="0"/>
                <a:cs typeface="Arial" panose="020B0604020202020204" pitchFamily="34" charset="0"/>
              </a:rPr>
              <a:t>(ordinary? Name symbolism?)</a:t>
            </a:r>
          </a:p>
          <a:p>
            <a:pPr marL="514350" indent="-514350" algn="l" eaLnBrk="1" hangingPunct="1">
              <a:lnSpc>
                <a:spcPct val="80000"/>
              </a:lnSpc>
              <a:buAutoNum type="arabicPeriod"/>
            </a:pPr>
            <a:r>
              <a:rPr lang="en-US" altLang="en-US" sz="5000" b="1" cap="none" dirty="0">
                <a:latin typeface="Arial" panose="020B0604020202020204" pitchFamily="34" charset="0"/>
                <a:cs typeface="Arial" panose="020B0604020202020204" pitchFamily="34" charset="0"/>
              </a:rPr>
              <a:t>Fears/Phobias</a:t>
            </a:r>
            <a:r>
              <a:rPr lang="en-US" altLang="en-US" sz="5000" cap="none" dirty="0">
                <a:latin typeface="Arial" panose="020B0604020202020204" pitchFamily="34" charset="0"/>
                <a:cs typeface="Arial" panose="020B0604020202020204" pitchFamily="34" charset="0"/>
              </a:rPr>
              <a:t> and </a:t>
            </a:r>
            <a:r>
              <a:rPr lang="en-US" altLang="en-US" sz="5000" b="1" cap="none" dirty="0">
                <a:latin typeface="Arial" panose="020B0604020202020204" pitchFamily="34" charset="0"/>
                <a:cs typeface="Arial" panose="020B0604020202020204" pitchFamily="34" charset="0"/>
              </a:rPr>
              <a:t>word choice</a:t>
            </a:r>
          </a:p>
          <a:p>
            <a:pPr marL="514350" indent="-514350" algn="l" eaLnBrk="1" hangingPunct="1">
              <a:lnSpc>
                <a:spcPct val="80000"/>
              </a:lnSpc>
              <a:buAutoNum type="arabicPeriod"/>
            </a:pPr>
            <a:r>
              <a:rPr lang="en-US" altLang="en-US" sz="5000" b="1" cap="none" dirty="0">
                <a:latin typeface="Arial" panose="020B0604020202020204" pitchFamily="34" charset="0"/>
                <a:cs typeface="Arial" panose="020B0604020202020204" pitchFamily="34" charset="0"/>
              </a:rPr>
              <a:t>Plot</a:t>
            </a:r>
            <a:r>
              <a:rPr lang="en-US" altLang="en-US" sz="5000" cap="none" dirty="0">
                <a:latin typeface="Arial" panose="020B0604020202020204" pitchFamily="34" charset="0"/>
                <a:cs typeface="Arial" panose="020B0604020202020204" pitchFamily="34" charset="0"/>
              </a:rPr>
              <a:t>: Hints (details), Recurrence of Hints, Peak Suspense</a:t>
            </a:r>
          </a:p>
          <a:p>
            <a:pPr marL="514350" indent="-514350" algn="l" eaLnBrk="1" hangingPunct="1">
              <a:lnSpc>
                <a:spcPct val="80000"/>
              </a:lnSpc>
              <a:buAutoNum type="arabicPeriod"/>
            </a:pPr>
            <a:r>
              <a:rPr lang="en-US" altLang="en-US" sz="5000" b="1" cap="none" dirty="0">
                <a:latin typeface="Arial" panose="020B0604020202020204" pitchFamily="34" charset="0"/>
                <a:cs typeface="Arial" panose="020B0604020202020204" pitchFamily="34" charset="0"/>
              </a:rPr>
              <a:t>Introduction/Conclusion</a:t>
            </a:r>
          </a:p>
          <a:p>
            <a:pPr marL="514350" indent="-514350" algn="l" eaLnBrk="1" hangingPunct="1">
              <a:lnSpc>
                <a:spcPct val="80000"/>
              </a:lnSpc>
              <a:buAutoNum type="arabicPeriod"/>
            </a:pPr>
            <a:r>
              <a:rPr lang="en-US" altLang="en-US" sz="5000" b="1" cap="none" dirty="0">
                <a:latin typeface="Arial" panose="020B0604020202020204" pitchFamily="34" charset="0"/>
                <a:cs typeface="Arial" panose="020B0604020202020204" pitchFamily="34" charset="0"/>
              </a:rPr>
              <a:t>Themes</a:t>
            </a:r>
            <a:r>
              <a:rPr lang="en-US" altLang="en-US" sz="5000" cap="none" dirty="0">
                <a:latin typeface="Arial" panose="020B0604020202020204" pitchFamily="34" charset="0"/>
                <a:cs typeface="Arial" panose="020B0604020202020204" pitchFamily="34" charset="0"/>
              </a:rPr>
              <a:t> (underlying message about the topic, life, or human nature</a:t>
            </a:r>
            <a:r>
              <a:rPr lang="en-US" altLang="en-US" sz="5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
        <p:nvSpPr>
          <p:cNvPr id="3" name="TextBox 2"/>
          <p:cNvSpPr txBox="1"/>
          <p:nvPr/>
        </p:nvSpPr>
        <p:spPr>
          <a:xfrm>
            <a:off x="5638800" y="2953861"/>
            <a:ext cx="3282215" cy="1815882"/>
          </a:xfrm>
          <a:prstGeom prst="rect">
            <a:avLst/>
          </a:prstGeom>
          <a:solidFill>
            <a:srgbClr val="FFCC00"/>
          </a:solidFill>
          <a:ln>
            <a:solidFill>
              <a:schemeClr val="tx1"/>
            </a:solidFill>
          </a:ln>
        </p:spPr>
        <p:txBody>
          <a:bodyPr wrap="square" rtlCol="0">
            <a:spAutoFit/>
          </a:bodyPr>
          <a:lstStyle/>
          <a:p>
            <a:r>
              <a:rPr lang="en-US" sz="1600" b="1" i="1" dirty="0">
                <a:solidFill>
                  <a:schemeClr val="bg1"/>
                </a:solidFill>
              </a:rPr>
              <a:t>If you want to be a writer, you must do two things above all others: read a lot and write a lot. There’s no way around these two things that I’m aware of, no shortcut. ~ </a:t>
            </a:r>
            <a:r>
              <a:rPr lang="en-US" sz="1600" b="1" dirty="0">
                <a:solidFill>
                  <a:schemeClr val="bg1"/>
                </a:solidFill>
              </a:rPr>
              <a:t>Stephen King who reads 70-80 books/year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0" y="0"/>
            <a:ext cx="3543300" cy="2362200"/>
          </a:xfrm>
          <a:prstGeom prst="rect">
            <a:avLst/>
          </a:prstGeom>
        </p:spPr>
      </p:pic>
    </p:spTree>
    <p:extLst>
      <p:ext uri="{BB962C8B-B14F-4D97-AF65-F5344CB8AC3E}">
        <p14:creationId xmlns:p14="http://schemas.microsoft.com/office/powerpoint/2010/main" val="26224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37880" y="369887"/>
            <a:ext cx="5729920" cy="1470025"/>
          </a:xfrm>
        </p:spPr>
        <p:txBody>
          <a:bodyPr anchor="ctr">
            <a:normAutofit/>
          </a:bodyPr>
          <a:lstStyle/>
          <a:p>
            <a:pPr eaLnBrk="1" hangingPunct="1"/>
            <a:r>
              <a:rPr lang="en-US" altLang="en-US" sz="7000" dirty="0">
                <a:latin typeface="AR CHRISTY" panose="02000000000000000000" pitchFamily="2" charset="0"/>
              </a:rPr>
              <a:t>CREEPY TALES</a:t>
            </a:r>
          </a:p>
        </p:txBody>
      </p:sp>
      <p:sp>
        <p:nvSpPr>
          <p:cNvPr id="3075" name="Rectangle 3"/>
          <p:cNvSpPr>
            <a:spLocks noGrp="1" noChangeArrowheads="1"/>
          </p:cNvSpPr>
          <p:nvPr>
            <p:ph type="subTitle" idx="1"/>
          </p:nvPr>
        </p:nvSpPr>
        <p:spPr>
          <a:xfrm>
            <a:off x="2133600" y="2387980"/>
            <a:ext cx="7010400" cy="4016375"/>
          </a:xfrm>
        </p:spPr>
        <p:txBody>
          <a:bodyPr>
            <a:normAutofit fontScale="92500" lnSpcReduction="10000"/>
          </a:bodyPr>
          <a:lstStyle/>
          <a:p>
            <a:pPr eaLnBrk="1" hangingPunct="1">
              <a:lnSpc>
                <a:spcPct val="90000"/>
              </a:lnSpc>
            </a:pPr>
            <a:r>
              <a:rPr lang="en-US" altLang="en-US" sz="4000" b="1" dirty="0">
                <a:latin typeface="Chiller" panose="04020404031007020602" pitchFamily="82" charset="0"/>
              </a:rPr>
              <a:t>Watch this Power Point and learn how to </a:t>
            </a:r>
          </a:p>
          <a:p>
            <a:pPr eaLnBrk="1" hangingPunct="1">
              <a:lnSpc>
                <a:spcPct val="90000"/>
              </a:lnSpc>
            </a:pPr>
            <a:r>
              <a:rPr lang="en-US" altLang="en-US" sz="4000" b="1" dirty="0">
                <a:latin typeface="Chiller" panose="04020404031007020602" pitchFamily="82" charset="0"/>
              </a:rPr>
              <a:t>transform your typical Halloween tale </a:t>
            </a:r>
          </a:p>
          <a:p>
            <a:pPr eaLnBrk="1" hangingPunct="1">
              <a:lnSpc>
                <a:spcPct val="90000"/>
              </a:lnSpc>
            </a:pPr>
            <a:r>
              <a:rPr lang="en-US" altLang="en-US" sz="4000" b="1" dirty="0">
                <a:latin typeface="Chiller" panose="04020404031007020602" pitchFamily="82" charset="0"/>
              </a:rPr>
              <a:t>into a believable story that truly </a:t>
            </a:r>
          </a:p>
          <a:p>
            <a:pPr eaLnBrk="1" hangingPunct="1">
              <a:lnSpc>
                <a:spcPct val="90000"/>
              </a:lnSpc>
            </a:pPr>
            <a:r>
              <a:rPr lang="en-US" altLang="en-US" sz="4000" b="1" dirty="0">
                <a:latin typeface="Chiller" panose="04020404031007020602" pitchFamily="82" charset="0"/>
              </a:rPr>
              <a:t>gives your readers the creeps, </a:t>
            </a:r>
          </a:p>
          <a:p>
            <a:pPr eaLnBrk="1" hangingPunct="1">
              <a:lnSpc>
                <a:spcPct val="90000"/>
              </a:lnSpc>
            </a:pPr>
            <a:r>
              <a:rPr lang="en-US" altLang="en-US" sz="4000" b="1" dirty="0">
                <a:latin typeface="Chiller" panose="04020404031007020602" pitchFamily="82" charset="0"/>
              </a:rPr>
              <a:t>shivers their spines, and</a:t>
            </a:r>
          </a:p>
          <a:p>
            <a:pPr eaLnBrk="1" hangingPunct="1">
              <a:lnSpc>
                <a:spcPct val="90000"/>
              </a:lnSpc>
            </a:pPr>
            <a:r>
              <a:rPr lang="en-US" altLang="en-US" sz="4000" b="1" dirty="0">
                <a:latin typeface="Chiller" panose="04020404031007020602" pitchFamily="82" charset="0"/>
              </a:rPr>
              <a:t>shakes their souls.</a:t>
            </a:r>
          </a:p>
        </p:txBody>
      </p:sp>
      <p:pic>
        <p:nvPicPr>
          <p:cNvPr id="3076" name="Picture 8" descr="MPPH02352J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788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9" y="640435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1692" y="6404355"/>
            <a:ext cx="3302108"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www.ELAConnections.com</a:t>
            </a:r>
            <a:endParaRPr lang="en-US"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0534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4432117" y="990600"/>
            <a:ext cx="3886201" cy="1905000"/>
          </a:xfrm>
        </p:spPr>
        <p:txBody>
          <a:bodyPr anchor="ctr">
            <a:normAutofit fontScale="90000"/>
          </a:bodyPr>
          <a:lstStyle/>
          <a:p>
            <a:pPr eaLnBrk="1" hangingPunct="1"/>
            <a:r>
              <a:rPr lang="en-US" altLang="en-US" sz="8000" dirty="0">
                <a:latin typeface="AR CHRISTY" panose="02000000000000000000" pitchFamily="2" charset="0"/>
              </a:rPr>
              <a:t>THINK &amp;</a:t>
            </a:r>
            <a:br>
              <a:rPr lang="en-US" altLang="en-US" sz="8000" dirty="0">
                <a:latin typeface="AR CHRISTY" panose="02000000000000000000" pitchFamily="2" charset="0"/>
              </a:rPr>
            </a:br>
            <a:r>
              <a:rPr lang="en-US" altLang="en-US" sz="8000" dirty="0">
                <a:latin typeface="AR CHRISTY" panose="02000000000000000000" pitchFamily="2" charset="0"/>
              </a:rPr>
              <a:t>WRITE</a:t>
            </a:r>
            <a:r>
              <a:rPr lang="en-US" altLang="en-US" sz="7200" dirty="0">
                <a:latin typeface="STOMP_Shlop" pitchFamily="2" charset="0"/>
              </a:rPr>
              <a:t/>
            </a:r>
            <a:br>
              <a:rPr lang="en-US" altLang="en-US" sz="7200" dirty="0">
                <a:latin typeface="STOMP_Shlop" pitchFamily="2" charset="0"/>
              </a:rPr>
            </a:br>
            <a:endParaRPr lang="en-US" altLang="en-US" sz="7200" dirty="0">
              <a:latin typeface="Chiller" panose="04020404031007020602" pitchFamily="8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74691" cy="2525268"/>
          </a:xfrm>
          <a:prstGeom prst="rect">
            <a:avLst/>
          </a:prstGeom>
        </p:spPr>
      </p:pic>
      <p:sp>
        <p:nvSpPr>
          <p:cNvPr id="4" name="TextBox 3"/>
          <p:cNvSpPr txBox="1"/>
          <p:nvPr/>
        </p:nvSpPr>
        <p:spPr>
          <a:xfrm>
            <a:off x="228600" y="2743200"/>
            <a:ext cx="8915400" cy="4585871"/>
          </a:xfrm>
          <a:prstGeom prst="rect">
            <a:avLst/>
          </a:prstGeom>
          <a:noFill/>
        </p:spPr>
        <p:txBody>
          <a:bodyPr wrap="square" rtlCol="0">
            <a:spAutoFit/>
          </a:bodyPr>
          <a:lstStyle/>
          <a:p>
            <a:r>
              <a:rPr lang="en-US" sz="2200" b="1" dirty="0" smtClean="0"/>
              <a:t>THINK</a:t>
            </a:r>
            <a:r>
              <a:rPr lang="en-US" sz="2200" dirty="0" smtClean="0"/>
              <a:t> about your story; organize it in your mind and/or on paper using the information listed below:</a:t>
            </a:r>
            <a:br>
              <a:rPr lang="en-US" sz="2200" dirty="0" smtClean="0"/>
            </a:br>
            <a:r>
              <a:rPr lang="en-US" sz="1400" dirty="0" smtClean="0"/>
              <a:t/>
            </a:r>
            <a:br>
              <a:rPr lang="en-US" sz="1400" dirty="0" smtClean="0"/>
            </a:br>
            <a:r>
              <a:rPr lang="en-US" sz="2200" b="1" dirty="0" smtClean="0"/>
              <a:t>WRITE</a:t>
            </a:r>
            <a:r>
              <a:rPr lang="en-US" sz="2200" dirty="0" smtClean="0"/>
              <a:t>—get your ideas on paper</a:t>
            </a:r>
          </a:p>
          <a:p>
            <a:r>
              <a:rPr lang="en-US" sz="2200" dirty="0" smtClean="0"/>
              <a:t>    1. Pull your readers into your story with an   </a:t>
            </a:r>
            <a:br>
              <a:rPr lang="en-US" sz="2200" dirty="0" smtClean="0"/>
            </a:br>
            <a:r>
              <a:rPr lang="en-US" sz="2200" dirty="0" smtClean="0"/>
              <a:t>        intriguing </a:t>
            </a:r>
            <a:r>
              <a:rPr lang="en-US" sz="2200" b="1" dirty="0" smtClean="0"/>
              <a:t>INTRODUCTION</a:t>
            </a:r>
            <a:r>
              <a:rPr lang="en-US" sz="2200" dirty="0" smtClean="0"/>
              <a:t>.</a:t>
            </a:r>
          </a:p>
          <a:p>
            <a:r>
              <a:rPr lang="en-US" sz="2200" dirty="0" smtClean="0"/>
              <a:t>    2. Create S</a:t>
            </a:r>
            <a:r>
              <a:rPr lang="en-US" sz="2200" b="1" dirty="0" smtClean="0"/>
              <a:t>ETTING/CHARACTERS</a:t>
            </a:r>
            <a:r>
              <a:rPr lang="en-US" sz="2200" dirty="0" smtClean="0"/>
              <a:t> that are real/believable.</a:t>
            </a:r>
            <a:br>
              <a:rPr lang="en-US" sz="2200" dirty="0" smtClean="0"/>
            </a:br>
            <a:r>
              <a:rPr lang="en-US" sz="2200" dirty="0" smtClean="0"/>
              <a:t>    3. Build your story on a common </a:t>
            </a:r>
            <a:r>
              <a:rPr lang="en-US" sz="2200" b="1" dirty="0" smtClean="0"/>
              <a:t>FEAR/PHOBIA</a:t>
            </a:r>
            <a:r>
              <a:rPr lang="en-US" sz="2200" dirty="0" smtClean="0"/>
              <a:t> with </a:t>
            </a:r>
            <a:r>
              <a:rPr lang="en-US" sz="2200" b="1" dirty="0" smtClean="0"/>
              <a:t>HINTS</a:t>
            </a:r>
            <a:r>
              <a:rPr lang="en-US" sz="2200" dirty="0" smtClean="0"/>
              <a:t> </a:t>
            </a:r>
            <a:br>
              <a:rPr lang="en-US" sz="2200" dirty="0" smtClean="0"/>
            </a:br>
            <a:r>
              <a:rPr lang="en-US" sz="2200" dirty="0" smtClean="0"/>
              <a:t>        (DETAILS), </a:t>
            </a:r>
            <a:r>
              <a:rPr lang="en-US" sz="2200" b="1" dirty="0" smtClean="0"/>
              <a:t>RECURRENCE OF HINTS</a:t>
            </a:r>
            <a:r>
              <a:rPr lang="en-US" sz="2200" dirty="0" smtClean="0"/>
              <a:t> and </a:t>
            </a:r>
            <a:r>
              <a:rPr lang="en-US" sz="2200" b="1" dirty="0" smtClean="0"/>
              <a:t>PEAK SUSPENCE</a:t>
            </a:r>
            <a:r>
              <a:rPr lang="en-US" sz="2200" dirty="0" smtClean="0"/>
              <a:t>.</a:t>
            </a:r>
          </a:p>
          <a:p>
            <a:r>
              <a:rPr lang="en-US" sz="2200" dirty="0"/>
              <a:t> </a:t>
            </a:r>
            <a:r>
              <a:rPr lang="en-US" sz="2200" dirty="0" smtClean="0"/>
              <a:t>   4. Create a </a:t>
            </a:r>
            <a:r>
              <a:rPr lang="en-US" sz="2200" b="1" dirty="0" smtClean="0"/>
              <a:t>CONCLUSION</a:t>
            </a:r>
            <a:r>
              <a:rPr lang="en-US" sz="2200" dirty="0" smtClean="0"/>
              <a:t> that will leave your reader with the chills</a:t>
            </a:r>
            <a:br>
              <a:rPr lang="en-US" sz="2200" dirty="0" smtClean="0"/>
            </a:br>
            <a:r>
              <a:rPr lang="en-US" sz="2200" dirty="0" smtClean="0"/>
              <a:t>        and a clear idea of your </a:t>
            </a:r>
            <a:r>
              <a:rPr lang="en-US" sz="2200" b="1" dirty="0" smtClean="0"/>
              <a:t>THEME</a:t>
            </a:r>
            <a:r>
              <a:rPr lang="en-US" sz="2200" dirty="0" smtClean="0"/>
              <a:t> (lesson learned about the topic,</a:t>
            </a:r>
            <a:br>
              <a:rPr lang="en-US" sz="2200" dirty="0" smtClean="0"/>
            </a:br>
            <a:r>
              <a:rPr lang="en-US" sz="2200" dirty="0" smtClean="0"/>
              <a:t>        life, human nature).</a:t>
            </a:r>
          </a:p>
          <a:p>
            <a:endParaRPr lang="en-US" sz="2800" dirty="0"/>
          </a:p>
        </p:txBody>
      </p:sp>
    </p:spTree>
    <p:extLst>
      <p:ext uri="{BB962C8B-B14F-4D97-AF65-F5344CB8AC3E}">
        <p14:creationId xmlns:p14="http://schemas.microsoft.com/office/powerpoint/2010/main" val="43355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819400" y="533400"/>
            <a:ext cx="6950075" cy="1600201"/>
          </a:xfrm>
        </p:spPr>
        <p:txBody>
          <a:bodyPr anchor="ctr">
            <a:normAutofit fontScale="90000"/>
          </a:bodyPr>
          <a:lstStyle/>
          <a:p>
            <a:pPr eaLnBrk="1" hangingPunct="1"/>
            <a:r>
              <a:rPr lang="en-US" altLang="en-US" sz="7200" dirty="0">
                <a:latin typeface="AR CHRISTY" panose="02000000000000000000" pitchFamily="2" charset="0"/>
              </a:rPr>
              <a:t>SHARE &amp;  </a:t>
            </a:r>
            <a:br>
              <a:rPr lang="en-US" altLang="en-US" sz="7200" dirty="0">
                <a:latin typeface="AR CHRISTY" panose="02000000000000000000" pitchFamily="2" charset="0"/>
              </a:rPr>
            </a:br>
            <a:r>
              <a:rPr lang="en-US" altLang="en-US" sz="7200" dirty="0">
                <a:latin typeface="AR CHRISTY" panose="02000000000000000000" pitchFamily="2" charset="0"/>
              </a:rPr>
              <a:t>REVISE</a:t>
            </a:r>
          </a:p>
        </p:txBody>
      </p:sp>
      <p:sp>
        <p:nvSpPr>
          <p:cNvPr id="21507" name="Rectangle 3"/>
          <p:cNvSpPr>
            <a:spLocks noGrp="1" noChangeArrowheads="1"/>
          </p:cNvSpPr>
          <p:nvPr>
            <p:ph type="subTitle" idx="1"/>
          </p:nvPr>
        </p:nvSpPr>
        <p:spPr>
          <a:xfrm>
            <a:off x="190500" y="2656055"/>
            <a:ext cx="8686800" cy="1219200"/>
          </a:xfrm>
          <a:noFill/>
          <a:ln>
            <a:noFill/>
          </a:ln>
        </p:spPr>
        <p:txBody>
          <a:bodyPr>
            <a:noAutofit/>
          </a:bodyPr>
          <a:lstStyle/>
          <a:p>
            <a:pPr algn="l" eaLnBrk="1" hangingPunct="1">
              <a:lnSpc>
                <a:spcPct val="120000"/>
              </a:lnSpc>
            </a:pPr>
            <a:r>
              <a:rPr lang="en-US" altLang="en-US" sz="2800" b="1" dirty="0">
                <a:latin typeface="Arial" panose="020B0604020202020204" pitchFamily="34" charset="0"/>
                <a:cs typeface="Arial" panose="020B0604020202020204" pitchFamily="34" charset="0"/>
              </a:rPr>
              <a:t>SHARE</a:t>
            </a:r>
            <a:r>
              <a:rPr lang="en-US" altLang="en-US" sz="2000" b="1" dirty="0">
                <a:latin typeface="Arial" panose="020B0604020202020204" pitchFamily="34" charset="0"/>
                <a:cs typeface="Arial" panose="020B0604020202020204" pitchFamily="34" charset="0"/>
              </a:rPr>
              <a:t> </a:t>
            </a:r>
            <a:r>
              <a:rPr lang="en-US" altLang="en-US" sz="2000" cap="none" dirty="0">
                <a:latin typeface="Arial" panose="020B0604020202020204" pitchFamily="34" charset="0"/>
                <a:cs typeface="Arial" panose="020B0604020202020204" pitchFamily="34" charset="0"/>
              </a:rPr>
              <a:t>your writing when you’re finished with your first draft to get feedback for revision.</a:t>
            </a:r>
            <a:r>
              <a:rPr lang="en-US" altLang="en-US" sz="2000" dirty="0">
                <a:latin typeface="Arial" panose="020B0604020202020204" pitchFamily="34" charset="0"/>
                <a:cs typeface="Arial" panose="020B0604020202020204" pitchFamily="34" charset="0"/>
              </a:rPr>
              <a:t/>
            </a:r>
            <a:br>
              <a:rPr lang="en-US" altLang="en-US" sz="2000" dirty="0">
                <a:latin typeface="Arial" panose="020B0604020202020204" pitchFamily="34" charset="0"/>
                <a:cs typeface="Arial" panose="020B0604020202020204" pitchFamily="34" charset="0"/>
              </a:rPr>
            </a:br>
            <a:r>
              <a:rPr lang="en-US" altLang="en-US" sz="1200" dirty="0" smtClean="0">
                <a:latin typeface="Arial" panose="020B0604020202020204" pitchFamily="34" charset="0"/>
                <a:cs typeface="Arial" panose="020B0604020202020204" pitchFamily="34" charset="0"/>
              </a:rPr>
              <a:t/>
            </a:r>
            <a:br>
              <a:rPr lang="en-US" altLang="en-US" sz="1200" dirty="0" smtClean="0">
                <a:latin typeface="Arial" panose="020B0604020202020204" pitchFamily="34" charset="0"/>
                <a:cs typeface="Arial" panose="020B0604020202020204" pitchFamily="34" charset="0"/>
              </a:rPr>
            </a:br>
            <a:r>
              <a:rPr lang="en-US" altLang="en-US" sz="2800" b="1" dirty="0" smtClean="0">
                <a:latin typeface="Arial" panose="020B0604020202020204" pitchFamily="34" charset="0"/>
                <a:cs typeface="Arial" panose="020B0604020202020204" pitchFamily="34" charset="0"/>
              </a:rPr>
              <a:t>REVISE</a:t>
            </a:r>
            <a:r>
              <a:rPr lang="en-US" altLang="en-US" sz="2000" b="1" dirty="0" smtClean="0">
                <a:latin typeface="Arial" panose="020B0604020202020204" pitchFamily="34" charset="0"/>
                <a:cs typeface="Arial" panose="020B0604020202020204" pitchFamily="34" charset="0"/>
              </a:rPr>
              <a:t> </a:t>
            </a:r>
            <a:r>
              <a:rPr lang="en-US" altLang="en-US" sz="2000" cap="none" dirty="0">
                <a:latin typeface="Arial" panose="020B0604020202020204" pitchFamily="34" charset="0"/>
                <a:cs typeface="Arial" panose="020B0604020202020204" pitchFamily="34" charset="0"/>
              </a:rPr>
              <a:t>using feedback and your rubric to make your writing clear (Does every </a:t>
            </a:r>
            <a:r>
              <a:rPr lang="en-US" altLang="en-US" sz="2000" b="1" cap="none" dirty="0">
                <a:latin typeface="Arial" panose="020B0604020202020204" pitchFamily="34" charset="0"/>
                <a:cs typeface="Arial" panose="020B0604020202020204" pitchFamily="34" charset="0"/>
              </a:rPr>
              <a:t>word</a:t>
            </a:r>
            <a:r>
              <a:rPr lang="en-US" altLang="en-US" sz="2000" cap="none" dirty="0">
                <a:latin typeface="Arial" panose="020B0604020202020204" pitchFamily="34" charset="0"/>
                <a:cs typeface="Arial" panose="020B0604020202020204" pitchFamily="34" charset="0"/>
              </a:rPr>
              <a:t> contribute to the meaning? Does every </a:t>
            </a:r>
            <a:r>
              <a:rPr lang="en-US" altLang="en-US" sz="2000" b="1" cap="none" dirty="0">
                <a:latin typeface="Arial" panose="020B0604020202020204" pitchFamily="34" charset="0"/>
                <a:cs typeface="Arial" panose="020B0604020202020204" pitchFamily="34" charset="0"/>
              </a:rPr>
              <a:t>sentence and paragraph </a:t>
            </a:r>
            <a:r>
              <a:rPr lang="en-US" altLang="en-US" sz="2000" cap="none" dirty="0">
                <a:latin typeface="Arial" panose="020B0604020202020204" pitchFamily="34" charset="0"/>
                <a:cs typeface="Arial" panose="020B0604020202020204" pitchFamily="34" charset="0"/>
              </a:rPr>
              <a:t>flow to the next? Is there a clear </a:t>
            </a:r>
            <a:r>
              <a:rPr lang="en-US" altLang="en-US" sz="2000" b="1" cap="none" dirty="0">
                <a:latin typeface="Arial" panose="020B0604020202020204" pitchFamily="34" charset="0"/>
                <a:cs typeface="Arial" panose="020B0604020202020204" pitchFamily="34" charset="0"/>
              </a:rPr>
              <a:t>theme</a:t>
            </a:r>
            <a:r>
              <a:rPr lang="en-US" altLang="en-US" sz="2000" cap="none" dirty="0">
                <a:latin typeface="Arial" panose="020B0604020202020204" pitchFamily="34" charset="0"/>
                <a:cs typeface="Arial" panose="020B0604020202020204" pitchFamily="34" charset="0"/>
              </a:rPr>
              <a:t>?). </a:t>
            </a:r>
          </a:p>
        </p:txBody>
      </p:sp>
      <p:sp>
        <p:nvSpPr>
          <p:cNvPr id="3" name="TextBox 2"/>
          <p:cNvSpPr txBox="1"/>
          <p:nvPr/>
        </p:nvSpPr>
        <p:spPr>
          <a:xfrm>
            <a:off x="685800" y="5257800"/>
            <a:ext cx="7696200" cy="1384995"/>
          </a:xfrm>
          <a:prstGeom prst="rect">
            <a:avLst/>
          </a:prstGeom>
          <a:solidFill>
            <a:srgbClr val="FFC000"/>
          </a:solidFill>
        </p:spPr>
        <p:txBody>
          <a:bodyPr wrap="square" rtlCol="0">
            <a:spAutoFit/>
          </a:bodyPr>
          <a:lstStyle/>
          <a:p>
            <a:r>
              <a:rPr lang="en-US" altLang="en-US" sz="2100" i="1" dirty="0">
                <a:solidFill>
                  <a:schemeClr val="bg1"/>
                </a:solidFill>
              </a:rPr>
              <a:t>When your story is ready for rewrite, cut it to the bone. Get rid of every ounce of excess fat. This is going to hurt; revising a story down to the bare essentials is always a little like murdering children, but it must be done</a:t>
            </a:r>
            <a:r>
              <a:rPr lang="en-US" altLang="en-US" sz="2100" i="1" dirty="0" smtClean="0">
                <a:solidFill>
                  <a:schemeClr val="bg1"/>
                </a:solidFill>
              </a:rPr>
              <a:t>.  </a:t>
            </a:r>
            <a:r>
              <a:rPr lang="en-US" altLang="en-US" sz="2100" dirty="0">
                <a:solidFill>
                  <a:schemeClr val="bg1"/>
                </a:solidFill>
              </a:rPr>
              <a:t>~ Stephen </a:t>
            </a:r>
            <a:r>
              <a:rPr lang="en-US" altLang="en-US" sz="2100" dirty="0" smtClean="0">
                <a:solidFill>
                  <a:schemeClr val="bg1"/>
                </a:solidFill>
              </a:rPr>
              <a:t>King </a:t>
            </a:r>
            <a:endParaRPr lang="en-US" sz="21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8" y="10946"/>
            <a:ext cx="3616534" cy="2396498"/>
          </a:xfrm>
          <a:prstGeom prst="rect">
            <a:avLst/>
          </a:prstGeom>
        </p:spPr>
      </p:pic>
    </p:spTree>
    <p:extLst>
      <p:ext uri="{BB962C8B-B14F-4D97-AF65-F5344CB8AC3E}">
        <p14:creationId xmlns:p14="http://schemas.microsoft.com/office/powerpoint/2010/main" val="1073991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971802" y="1371600"/>
            <a:ext cx="6172198" cy="1524000"/>
          </a:xfrm>
        </p:spPr>
        <p:txBody>
          <a:bodyPr anchor="ctr">
            <a:normAutofit fontScale="90000"/>
          </a:bodyPr>
          <a:lstStyle/>
          <a:p>
            <a:pPr eaLnBrk="1" hangingPunct="1"/>
            <a:r>
              <a:rPr lang="en-US" altLang="en-US" sz="7200" dirty="0">
                <a:latin typeface="AR CHRISTY" panose="02000000000000000000" pitchFamily="2" charset="0"/>
              </a:rPr>
              <a:t>REWRITE, </a:t>
            </a:r>
            <a:br>
              <a:rPr lang="en-US" altLang="en-US" sz="7200" dirty="0">
                <a:latin typeface="AR CHRISTY" panose="02000000000000000000" pitchFamily="2" charset="0"/>
              </a:rPr>
            </a:br>
            <a:r>
              <a:rPr lang="en-US" altLang="en-US" sz="7200" dirty="0">
                <a:latin typeface="AR CHRISTY" panose="02000000000000000000" pitchFamily="2" charset="0"/>
              </a:rPr>
              <a:t>EDIT &amp; </a:t>
            </a:r>
            <a:br>
              <a:rPr lang="en-US" altLang="en-US" sz="7200" dirty="0">
                <a:latin typeface="AR CHRISTY" panose="02000000000000000000" pitchFamily="2" charset="0"/>
              </a:rPr>
            </a:br>
            <a:r>
              <a:rPr lang="en-US" altLang="en-US" sz="7200" dirty="0">
                <a:latin typeface="AR CHRISTY" panose="02000000000000000000" pitchFamily="2" charset="0"/>
              </a:rPr>
              <a:t>final draft</a:t>
            </a:r>
            <a:r>
              <a:rPr lang="en-US" altLang="en-US" sz="7200" dirty="0">
                <a:latin typeface="STOMP_Shlop" pitchFamily="2" charset="0"/>
              </a:rPr>
              <a:t/>
            </a:r>
            <a:br>
              <a:rPr lang="en-US" altLang="en-US" sz="7200" dirty="0">
                <a:latin typeface="STOMP_Shlop" pitchFamily="2" charset="0"/>
              </a:rPr>
            </a:br>
            <a:endParaRPr lang="en-US" altLang="en-US" sz="7200" dirty="0">
              <a:latin typeface="Chiller" panose="04020404031007020602" pitchFamily="82" charset="0"/>
            </a:endParaRPr>
          </a:p>
        </p:txBody>
      </p:sp>
      <p:sp>
        <p:nvSpPr>
          <p:cNvPr id="21507" name="Rectangle 3"/>
          <p:cNvSpPr>
            <a:spLocks noGrp="1" noChangeArrowheads="1"/>
          </p:cNvSpPr>
          <p:nvPr>
            <p:ph type="subTitle" idx="1"/>
          </p:nvPr>
        </p:nvSpPr>
        <p:spPr>
          <a:xfrm>
            <a:off x="122238" y="3378201"/>
            <a:ext cx="9144000" cy="2362200"/>
          </a:xfrm>
          <a:noFill/>
          <a:ln>
            <a:noFill/>
          </a:ln>
        </p:spPr>
        <p:txBody>
          <a:bodyPr>
            <a:noAutofit/>
          </a:bodyPr>
          <a:lstStyle/>
          <a:p>
            <a:pPr algn="l" eaLnBrk="1" hangingPunct="1">
              <a:lnSpc>
                <a:spcPct val="120000"/>
              </a:lnSpc>
            </a:pPr>
            <a:r>
              <a:rPr lang="en-US" altLang="en-US" sz="2400" b="1" dirty="0">
                <a:latin typeface="Arial" panose="020B0604020202020204" pitchFamily="34" charset="0"/>
                <a:cs typeface="Arial" panose="020B0604020202020204" pitchFamily="34" charset="0"/>
              </a:rPr>
              <a:t>REWRITE</a:t>
            </a:r>
            <a:r>
              <a:rPr lang="en-US" altLang="en-US" sz="2400" dirty="0">
                <a:latin typeface="Arial" panose="020B0604020202020204" pitchFamily="34" charset="0"/>
                <a:cs typeface="Arial" panose="020B0604020202020204" pitchFamily="34" charset="0"/>
              </a:rPr>
              <a:t> </a:t>
            </a:r>
            <a:r>
              <a:rPr lang="en-US" altLang="en-US" sz="2400" cap="none" dirty="0">
                <a:latin typeface="Arial" panose="020B0604020202020204" pitchFamily="34" charset="0"/>
                <a:cs typeface="Arial" panose="020B0604020202020204" pitchFamily="34" charset="0"/>
              </a:rPr>
              <a:t>your story, incorporating the revisions from peer/teacher feedback and rubric.</a:t>
            </a:r>
            <a:r>
              <a:rPr lang="en-US" altLang="en-US" sz="2000" dirty="0">
                <a:latin typeface="Arial" panose="020B0604020202020204" pitchFamily="34" charset="0"/>
                <a:cs typeface="Arial" panose="020B0604020202020204" pitchFamily="34" charset="0"/>
              </a:rPr>
              <a:t/>
            </a:r>
            <a:br>
              <a:rPr lang="en-US" altLang="en-US" sz="2000" dirty="0">
                <a:latin typeface="Arial" panose="020B0604020202020204" pitchFamily="34" charset="0"/>
                <a:cs typeface="Arial" panose="020B0604020202020204" pitchFamily="34" charset="0"/>
              </a:rPr>
            </a:br>
            <a:endParaRPr lang="en-US" altLang="en-US" sz="1000" b="1" dirty="0">
              <a:latin typeface="Arial" panose="020B0604020202020204" pitchFamily="34" charset="0"/>
              <a:cs typeface="Arial" panose="020B0604020202020204" pitchFamily="34" charset="0"/>
            </a:endParaRPr>
          </a:p>
          <a:p>
            <a:pPr algn="l" eaLnBrk="1" hangingPunct="1">
              <a:lnSpc>
                <a:spcPct val="120000"/>
              </a:lnSpc>
            </a:pPr>
            <a:r>
              <a:rPr lang="en-US" altLang="en-US" sz="2400" b="1" dirty="0">
                <a:latin typeface="Arial" panose="020B0604020202020204" pitchFamily="34" charset="0"/>
                <a:cs typeface="Arial" panose="020B0604020202020204" pitchFamily="34" charset="0"/>
              </a:rPr>
              <a:t>EDIT</a:t>
            </a:r>
            <a:r>
              <a:rPr lang="en-US" altLang="en-US" sz="2400" dirty="0">
                <a:latin typeface="Arial" panose="020B0604020202020204" pitchFamily="34" charset="0"/>
                <a:cs typeface="Arial" panose="020B0604020202020204" pitchFamily="34" charset="0"/>
              </a:rPr>
              <a:t> </a:t>
            </a:r>
            <a:r>
              <a:rPr lang="en-US" altLang="en-US" sz="2400" cap="none" dirty="0">
                <a:latin typeface="Arial" panose="020B0604020202020204" pitchFamily="34" charset="0"/>
                <a:cs typeface="Arial" panose="020B0604020202020204" pitchFamily="34" charset="0"/>
              </a:rPr>
              <a:t>your story to make it correct (read </a:t>
            </a:r>
            <a:r>
              <a:rPr lang="en-US" altLang="en-US" sz="2400" cap="none" dirty="0" smtClean="0">
                <a:latin typeface="Arial" panose="020B0604020202020204" pitchFamily="34" charset="0"/>
                <a:cs typeface="Arial" panose="020B0604020202020204" pitchFamily="34" charset="0"/>
              </a:rPr>
              <a:t>each sentence from the bottom </a:t>
            </a:r>
            <a:r>
              <a:rPr lang="en-US" altLang="en-US" sz="2400" cap="none" dirty="0">
                <a:latin typeface="Arial" panose="020B0604020202020204" pitchFamily="34" charset="0"/>
                <a:cs typeface="Arial" panose="020B0604020202020204" pitchFamily="34" charset="0"/>
              </a:rPr>
              <a:t>up to determine correct spelling, capitalization, and punctuation of each sentence).</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sz="1000" dirty="0">
              <a:latin typeface="Arial" panose="020B0604020202020204" pitchFamily="34" charset="0"/>
              <a:cs typeface="Arial" panose="020B0604020202020204" pitchFamily="34" charset="0"/>
            </a:endParaRPr>
          </a:p>
          <a:p>
            <a:pPr algn="l" eaLnBrk="1" hangingPunct="1">
              <a:lnSpc>
                <a:spcPct val="120000"/>
              </a:lnSpc>
            </a:pPr>
            <a:r>
              <a:rPr lang="en-US" altLang="en-US" sz="2400" b="1" dirty="0">
                <a:latin typeface="Arial" panose="020B0604020202020204" pitchFamily="34" charset="0"/>
                <a:cs typeface="Arial" panose="020B0604020202020204" pitchFamily="34" charset="0"/>
              </a:rPr>
              <a:t>WRITE/TYPE FINAL DRAFT </a:t>
            </a:r>
            <a:r>
              <a:rPr lang="en-US" altLang="en-US" sz="2400" cap="none" dirty="0">
                <a:latin typeface="Arial" panose="020B0604020202020204" pitchFamily="34" charset="0"/>
                <a:cs typeface="Arial" panose="020B0604020202020204" pitchFamily="34" charset="0"/>
              </a:rPr>
              <a:t>being careful to include </a:t>
            </a:r>
            <a:r>
              <a:rPr lang="en-US" altLang="en-US" sz="2400" cap="none" dirty="0" smtClean="0">
                <a:latin typeface="Arial" panose="020B0604020202020204" pitchFamily="34" charset="0"/>
                <a:cs typeface="Arial" panose="020B0604020202020204" pitchFamily="34" charset="0"/>
              </a:rPr>
              <a:t>all </a:t>
            </a:r>
            <a:r>
              <a:rPr lang="en-US" altLang="en-US" sz="2400" cap="none" dirty="0">
                <a:latin typeface="Arial" panose="020B0604020202020204" pitchFamily="34" charset="0"/>
                <a:cs typeface="Arial" panose="020B0604020202020204" pitchFamily="34" charset="0"/>
              </a:rPr>
              <a:t>edits.</a:t>
            </a:r>
            <a:endParaRPr lang="en-US" altLang="en-US" sz="3200" b="1"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86"/>
            <a:ext cx="3352800" cy="2226469"/>
          </a:xfrm>
          <a:prstGeom prst="rect">
            <a:avLst/>
          </a:prstGeom>
        </p:spPr>
      </p:pic>
    </p:spTree>
    <p:extLst>
      <p:ext uri="{BB962C8B-B14F-4D97-AF65-F5344CB8AC3E}">
        <p14:creationId xmlns:p14="http://schemas.microsoft.com/office/powerpoint/2010/main" val="2462347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971802" y="1604010"/>
            <a:ext cx="6172198" cy="1524000"/>
          </a:xfrm>
        </p:spPr>
        <p:txBody>
          <a:bodyPr anchor="ctr">
            <a:normAutofit fontScale="90000"/>
          </a:bodyPr>
          <a:lstStyle/>
          <a:p>
            <a:pPr eaLnBrk="1" hangingPunct="1"/>
            <a:r>
              <a:rPr lang="en-US" altLang="en-US" sz="7200" dirty="0">
                <a:latin typeface="AR CHRISTY" panose="02000000000000000000" pitchFamily="2" charset="0"/>
              </a:rPr>
              <a:t>SHARE &amp;</a:t>
            </a:r>
            <a:br>
              <a:rPr lang="en-US" altLang="en-US" sz="7200" dirty="0">
                <a:latin typeface="AR CHRISTY" panose="02000000000000000000" pitchFamily="2" charset="0"/>
              </a:rPr>
            </a:br>
            <a:r>
              <a:rPr lang="en-US" altLang="en-US" sz="7200" dirty="0">
                <a:latin typeface="AR CHRISTY" panose="02000000000000000000" pitchFamily="2" charset="0"/>
              </a:rPr>
              <a:t>CELEBRATE!</a:t>
            </a:r>
            <a:r>
              <a:rPr lang="en-US" altLang="en-US" sz="7200" dirty="0">
                <a:latin typeface="STOMP_Shlop" pitchFamily="2" charset="0"/>
              </a:rPr>
              <a:t/>
            </a:r>
            <a:br>
              <a:rPr lang="en-US" altLang="en-US" sz="7200" dirty="0">
                <a:latin typeface="STOMP_Shlop" pitchFamily="2" charset="0"/>
              </a:rPr>
            </a:br>
            <a:endParaRPr lang="en-US" altLang="en-US" sz="7200" dirty="0">
              <a:latin typeface="Chiller" panose="04020404031007020602" pitchFamily="82" charset="0"/>
            </a:endParaRPr>
          </a:p>
        </p:txBody>
      </p:sp>
      <p:sp>
        <p:nvSpPr>
          <p:cNvPr id="21507" name="Rectangle 3"/>
          <p:cNvSpPr>
            <a:spLocks noGrp="1" noChangeArrowheads="1"/>
          </p:cNvSpPr>
          <p:nvPr>
            <p:ph type="subTitle" idx="1"/>
          </p:nvPr>
        </p:nvSpPr>
        <p:spPr>
          <a:xfrm>
            <a:off x="32084" y="3527175"/>
            <a:ext cx="9144000" cy="2362200"/>
          </a:xfrm>
          <a:noFill/>
          <a:ln>
            <a:noFill/>
          </a:ln>
        </p:spPr>
        <p:txBody>
          <a:bodyPr/>
          <a:lstStyle/>
          <a:p>
            <a:pPr algn="l" eaLnBrk="1" hangingPunct="1">
              <a:lnSpc>
                <a:spcPct val="80000"/>
              </a:lnSpc>
            </a:pPr>
            <a:r>
              <a:rPr lang="en-US" altLang="en-US" sz="3200" b="1" dirty="0">
                <a:latin typeface="Arial" panose="020B0604020202020204" pitchFamily="34" charset="0"/>
                <a:cs typeface="Arial" panose="020B0604020202020204" pitchFamily="34" charset="0"/>
              </a:rPr>
              <a:t>SHARE</a:t>
            </a:r>
            <a:r>
              <a:rPr lang="en-US" altLang="en-US" sz="3200" dirty="0">
                <a:latin typeface="Arial" panose="020B0604020202020204" pitchFamily="34" charset="0"/>
                <a:cs typeface="Arial" panose="020B0604020202020204" pitchFamily="34" charset="0"/>
              </a:rPr>
              <a:t> </a:t>
            </a:r>
            <a:r>
              <a:rPr lang="en-US" altLang="en-US" sz="3200" cap="none" dirty="0">
                <a:latin typeface="Arial" panose="020B0604020202020204" pitchFamily="34" charset="0"/>
                <a:cs typeface="Arial" panose="020B0604020202020204" pitchFamily="34" charset="0"/>
              </a:rPr>
              <a:t>your story with friends, family, your class, or even with the world through publication or by entering a writing contest.</a:t>
            </a:r>
            <a:br>
              <a:rPr lang="en-US" altLang="en-US" sz="3200" cap="none" dirty="0">
                <a:latin typeface="Arial" panose="020B0604020202020204" pitchFamily="34" charset="0"/>
                <a:cs typeface="Arial" panose="020B0604020202020204" pitchFamily="34" charset="0"/>
              </a:rPr>
            </a:br>
            <a:endParaRPr lang="en-US" altLang="en-US" sz="3200" b="1" cap="none" dirty="0">
              <a:latin typeface="Arial" panose="020B0604020202020204" pitchFamily="34" charset="0"/>
              <a:cs typeface="Arial" panose="020B0604020202020204" pitchFamily="34" charset="0"/>
            </a:endParaRPr>
          </a:p>
          <a:p>
            <a:pPr algn="l" eaLnBrk="1" hangingPunct="1">
              <a:lnSpc>
                <a:spcPct val="80000"/>
              </a:lnSpc>
            </a:pPr>
            <a:r>
              <a:rPr lang="en-US" altLang="en-US" sz="3200" b="1" dirty="0">
                <a:latin typeface="Arial" panose="020B0604020202020204" pitchFamily="34" charset="0"/>
                <a:cs typeface="Arial" panose="020B0604020202020204" pitchFamily="34" charset="0"/>
              </a:rPr>
              <a:t>CELEBRATE</a:t>
            </a:r>
            <a:r>
              <a:rPr lang="en-US" altLang="en-US" sz="3200" dirty="0">
                <a:latin typeface="Arial" panose="020B0604020202020204" pitchFamily="34" charset="0"/>
                <a:cs typeface="Arial" panose="020B0604020202020204" pitchFamily="34" charset="0"/>
              </a:rPr>
              <a:t> </a:t>
            </a:r>
            <a:r>
              <a:rPr lang="en-US" altLang="en-US" sz="3200" cap="none" dirty="0">
                <a:latin typeface="Arial" panose="020B0604020202020204" pitchFamily="34" charset="0"/>
                <a:cs typeface="Arial" panose="020B0604020202020204" pitchFamily="34" charset="0"/>
              </a:rPr>
              <a:t>your accomplishments!</a:t>
            </a:r>
            <a:endParaRPr lang="en-US" altLang="en-US" sz="2800" b="1" cap="none"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24200" cy="21455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 y="640435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1692" y="6404355"/>
            <a:ext cx="3302108"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www.ELAConnections.com</a:t>
            </a:r>
            <a:endParaRPr lang="en-US"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6074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03583" y="756506"/>
            <a:ext cx="5340417" cy="1524000"/>
          </a:xfrm>
        </p:spPr>
        <p:txBody>
          <a:bodyPr anchor="ctr"/>
          <a:lstStyle/>
          <a:p>
            <a:pPr eaLnBrk="1" hangingPunct="1"/>
            <a:r>
              <a:rPr lang="en-US" altLang="en-US" sz="7200" dirty="0">
                <a:latin typeface="AR CHRISTY" panose="02000000000000000000" pitchFamily="2" charset="0"/>
              </a:rPr>
              <a:t>SOURCES</a:t>
            </a:r>
          </a:p>
        </p:txBody>
      </p:sp>
      <p:sp>
        <p:nvSpPr>
          <p:cNvPr id="21507" name="Rectangle 3"/>
          <p:cNvSpPr>
            <a:spLocks noGrp="1" noChangeArrowheads="1"/>
          </p:cNvSpPr>
          <p:nvPr>
            <p:ph type="subTitle" idx="1"/>
          </p:nvPr>
        </p:nvSpPr>
        <p:spPr>
          <a:xfrm>
            <a:off x="-14177" y="2362200"/>
            <a:ext cx="9134375" cy="3495241"/>
          </a:xfrm>
          <a:noFill/>
          <a:ln>
            <a:noFill/>
          </a:ln>
        </p:spPr>
        <p:txBody>
          <a:bodyPr>
            <a:normAutofit fontScale="25000" lnSpcReduction="20000"/>
          </a:bodyPr>
          <a:lstStyle/>
          <a:p>
            <a:pPr marL="514350" indent="-514350" algn="l" eaLnBrk="1" hangingPunct="1">
              <a:lnSpc>
                <a:spcPct val="120000"/>
              </a:lnSpc>
              <a:buAutoNum type="arabicPeriod"/>
            </a:pPr>
            <a:r>
              <a:rPr lang="en-US" altLang="en-US" sz="5600" cap="none" dirty="0">
                <a:latin typeface="Arial" panose="020B0604020202020204" pitchFamily="34" charset="0"/>
                <a:cs typeface="Arial" panose="020B0604020202020204" pitchFamily="34" charset="0"/>
              </a:rPr>
              <a:t>Castle, Mort. “</a:t>
            </a:r>
            <a:r>
              <a:rPr lang="en-US" altLang="en-US" sz="5600" cap="none" dirty="0">
                <a:solidFill>
                  <a:schemeClr val="bg1"/>
                </a:solidFill>
                <a:latin typeface="Arial" panose="020B0604020202020204" pitchFamily="34" charset="0"/>
                <a:cs typeface="Arial" panose="020B0604020202020204" pitchFamily="34" charset="0"/>
                <a:hlinkClick r:id="rId3"/>
              </a:rPr>
              <a:t>A Waking Nightmare</a:t>
            </a:r>
            <a:r>
              <a:rPr lang="en-US" altLang="en-US" sz="5600" cap="none" dirty="0">
                <a:latin typeface="Arial" panose="020B0604020202020204" pitchFamily="34" charset="0"/>
                <a:cs typeface="Arial" panose="020B0604020202020204" pitchFamily="34" charset="0"/>
              </a:rPr>
              <a:t>.” </a:t>
            </a:r>
            <a:r>
              <a:rPr lang="en-US" altLang="en-US" sz="5600" i="1" cap="none" dirty="0">
                <a:latin typeface="Arial" panose="020B0604020202020204" pitchFamily="34" charset="0"/>
                <a:cs typeface="Arial" panose="020B0604020202020204" pitchFamily="34" charset="0"/>
              </a:rPr>
              <a:t>Writer’s Digest</a:t>
            </a:r>
            <a:r>
              <a:rPr lang="en-US" altLang="en-US" sz="5600" cap="none" dirty="0">
                <a:latin typeface="Arial" panose="020B0604020202020204" pitchFamily="34" charset="0"/>
                <a:cs typeface="Arial" panose="020B0604020202020204" pitchFamily="34" charset="0"/>
              </a:rPr>
              <a:t>, 11 Mar. 2008. Accessed 15 September 2017.</a:t>
            </a:r>
            <a:br>
              <a:rPr lang="en-US" altLang="en-US" sz="5600" cap="none" dirty="0">
                <a:latin typeface="Arial" panose="020B0604020202020204" pitchFamily="34" charset="0"/>
                <a:cs typeface="Arial" panose="020B0604020202020204" pitchFamily="34" charset="0"/>
              </a:rPr>
            </a:br>
            <a:endParaRPr lang="en-US" altLang="en-US" sz="5600" cap="none" dirty="0">
              <a:latin typeface="Arial" panose="020B0604020202020204" pitchFamily="34" charset="0"/>
              <a:cs typeface="Arial" panose="020B0604020202020204" pitchFamily="34" charset="0"/>
            </a:endParaRPr>
          </a:p>
          <a:p>
            <a:pPr marL="514350" indent="-514350" algn="l" eaLnBrk="1" hangingPunct="1">
              <a:lnSpc>
                <a:spcPct val="120000"/>
              </a:lnSpc>
              <a:buAutoNum type="arabicPeriod"/>
            </a:pPr>
            <a:r>
              <a:rPr lang="en-US" altLang="en-US" sz="5600" cap="none" dirty="0" err="1">
                <a:latin typeface="Arial" panose="020B0604020202020204" pitchFamily="34" charset="0"/>
                <a:cs typeface="Arial" panose="020B0604020202020204" pitchFamily="34" charset="0"/>
              </a:rPr>
              <a:t>Freese</a:t>
            </a:r>
            <a:r>
              <a:rPr lang="en-US" altLang="en-US" sz="5600" cap="none" dirty="0">
                <a:latin typeface="Arial" panose="020B0604020202020204" pitchFamily="34" charset="0"/>
                <a:cs typeface="Arial" panose="020B0604020202020204" pitchFamily="34" charset="0"/>
              </a:rPr>
              <a:t>, Chris. “</a:t>
            </a:r>
            <a:r>
              <a:rPr lang="en-US" sz="5600" cap="none" dirty="0">
                <a:latin typeface="Arial" panose="020B0604020202020204" pitchFamily="34" charset="0"/>
                <a:cs typeface="Arial" panose="020B0604020202020204" pitchFamily="34" charset="0"/>
                <a:hlinkClick r:id="rId4"/>
              </a:rPr>
              <a:t>How to Write Suspense Like Stephen King</a:t>
            </a:r>
            <a:r>
              <a:rPr lang="en-US" sz="5600" cap="none" dirty="0">
                <a:latin typeface="Arial" panose="020B0604020202020204" pitchFamily="34" charset="0"/>
                <a:cs typeface="Arial" panose="020B0604020202020204" pitchFamily="34" charset="0"/>
              </a:rPr>
              <a:t>.” </a:t>
            </a:r>
            <a:r>
              <a:rPr lang="en-US" altLang="en-US" sz="5600" i="1" cap="none" dirty="0">
                <a:latin typeface="Arial" panose="020B0604020202020204" pitchFamily="34" charset="0"/>
                <a:cs typeface="Arial" panose="020B0604020202020204" pitchFamily="34" charset="0"/>
              </a:rPr>
              <a:t>Writer’s Digest</a:t>
            </a:r>
            <a:r>
              <a:rPr lang="en-US" altLang="en-US" sz="5600" cap="none" dirty="0">
                <a:latin typeface="Arial" panose="020B0604020202020204" pitchFamily="34" charset="0"/>
                <a:cs typeface="Arial" panose="020B0604020202020204" pitchFamily="34" charset="0"/>
              </a:rPr>
              <a:t>, 2 Nov. 2016. Accessed 15 September 2017.</a:t>
            </a:r>
            <a:r>
              <a:rPr lang="en-US" sz="5600" cap="none" dirty="0">
                <a:latin typeface="Arial" panose="020B0604020202020204" pitchFamily="34" charset="0"/>
                <a:cs typeface="Arial" panose="020B0604020202020204" pitchFamily="34" charset="0"/>
              </a:rPr>
              <a:t/>
            </a:r>
            <a:br>
              <a:rPr lang="en-US" sz="5600" cap="none" dirty="0">
                <a:latin typeface="Arial" panose="020B0604020202020204" pitchFamily="34" charset="0"/>
                <a:cs typeface="Arial" panose="020B0604020202020204" pitchFamily="34" charset="0"/>
              </a:rPr>
            </a:br>
            <a:endParaRPr lang="en-US" sz="5600" cap="none" dirty="0">
              <a:latin typeface="Arial" panose="020B0604020202020204" pitchFamily="34" charset="0"/>
              <a:cs typeface="Arial" panose="020B0604020202020204" pitchFamily="34" charset="0"/>
            </a:endParaRPr>
          </a:p>
          <a:p>
            <a:pPr marL="514350" indent="-514350" algn="l" eaLnBrk="1" hangingPunct="1">
              <a:lnSpc>
                <a:spcPct val="120000"/>
              </a:lnSpc>
              <a:buFontTx/>
              <a:buAutoNum type="arabicPeriod"/>
            </a:pPr>
            <a:r>
              <a:rPr lang="en-US" altLang="en-US" sz="5600" cap="none" dirty="0">
                <a:latin typeface="Arial" panose="020B0604020202020204" pitchFamily="34" charset="0"/>
                <a:cs typeface="Arial" panose="020B0604020202020204" pitchFamily="34" charset="0"/>
              </a:rPr>
              <a:t>Petit, Zachary. “</a:t>
            </a:r>
            <a:r>
              <a:rPr lang="en-US" altLang="en-US" sz="5600" cap="none" dirty="0">
                <a:latin typeface="Arial" panose="020B0604020202020204" pitchFamily="34" charset="0"/>
                <a:cs typeface="Arial" panose="020B0604020202020204" pitchFamily="34" charset="0"/>
                <a:hlinkClick r:id="rId5"/>
              </a:rPr>
              <a:t>13 Stephen King Quotes on Writing: Your Moment of Friday Zen</a:t>
            </a:r>
            <a:r>
              <a:rPr lang="en-US" altLang="en-US" sz="5600" cap="none" dirty="0">
                <a:latin typeface="Arial" panose="020B0604020202020204" pitchFamily="34" charset="0"/>
                <a:cs typeface="Arial" panose="020B0604020202020204" pitchFamily="34" charset="0"/>
              </a:rPr>
              <a:t>.” </a:t>
            </a:r>
            <a:r>
              <a:rPr lang="en-US" altLang="en-US" sz="5600" i="1" cap="none" dirty="0">
                <a:latin typeface="Arial" panose="020B0604020202020204" pitchFamily="34" charset="0"/>
                <a:cs typeface="Arial" panose="020B0604020202020204" pitchFamily="34" charset="0"/>
              </a:rPr>
              <a:t>Writer’s Digest</a:t>
            </a:r>
            <a:r>
              <a:rPr lang="en-US" altLang="en-US" sz="5600" cap="none" dirty="0">
                <a:latin typeface="Arial" panose="020B0604020202020204" pitchFamily="34" charset="0"/>
                <a:cs typeface="Arial" panose="020B0604020202020204" pitchFamily="34" charset="0"/>
              </a:rPr>
              <a:t>, 9 Mar. 2012. Accessed 15 September 2017. </a:t>
            </a:r>
            <a:br>
              <a:rPr lang="en-US" altLang="en-US" sz="5600" cap="none" dirty="0">
                <a:latin typeface="Arial" panose="020B0604020202020204" pitchFamily="34" charset="0"/>
                <a:cs typeface="Arial" panose="020B0604020202020204" pitchFamily="34" charset="0"/>
              </a:rPr>
            </a:br>
            <a:endParaRPr lang="en-US" altLang="en-US" sz="5600" cap="none" dirty="0">
              <a:latin typeface="Arial" panose="020B0604020202020204" pitchFamily="34" charset="0"/>
              <a:cs typeface="Arial" panose="020B0604020202020204" pitchFamily="34" charset="0"/>
            </a:endParaRPr>
          </a:p>
          <a:p>
            <a:pPr marL="514350" indent="-514350" algn="l" eaLnBrk="1" hangingPunct="1">
              <a:lnSpc>
                <a:spcPct val="120000"/>
              </a:lnSpc>
              <a:buFontTx/>
              <a:buAutoNum type="arabicPeriod"/>
            </a:pPr>
            <a:r>
              <a:rPr lang="en-US" altLang="en-US" sz="5600" cap="none" dirty="0">
                <a:latin typeface="Arial" panose="020B0604020202020204" pitchFamily="34" charset="0"/>
                <a:cs typeface="Arial" panose="020B0604020202020204" pitchFamily="34" charset="0"/>
              </a:rPr>
              <a:t>“</a:t>
            </a:r>
            <a:r>
              <a:rPr lang="en-US" altLang="en-US" sz="5600" cap="none" dirty="0">
                <a:latin typeface="Arial" panose="020B0604020202020204" pitchFamily="34" charset="0"/>
                <a:cs typeface="Arial" panose="020B0604020202020204" pitchFamily="34" charset="0"/>
                <a:hlinkClick r:id="rId6"/>
              </a:rPr>
              <a:t>Stephen King</a:t>
            </a:r>
            <a:r>
              <a:rPr lang="en-US" sz="5600" cap="none" dirty="0">
                <a:latin typeface="Arial" panose="020B0604020202020204" pitchFamily="34" charset="0"/>
                <a:cs typeface="Arial" panose="020B0604020202020204" pitchFamily="34" charset="0"/>
                <a:hlinkClick r:id="rId6"/>
              </a:rPr>
              <a:t>: The 'Craft' Of Writing Horror Stories</a:t>
            </a:r>
            <a:r>
              <a:rPr lang="en-US" sz="5600" cap="none" dirty="0">
                <a:latin typeface="Arial" panose="020B0604020202020204" pitchFamily="34" charset="0"/>
                <a:cs typeface="Arial" panose="020B0604020202020204" pitchFamily="34" charset="0"/>
              </a:rPr>
              <a:t>.” </a:t>
            </a:r>
            <a:r>
              <a:rPr lang="en-US" sz="5600" i="1" cap="none" dirty="0" err="1">
                <a:latin typeface="Arial" panose="020B0604020202020204" pitchFamily="34" charset="0"/>
                <a:cs typeface="Arial" panose="020B0604020202020204" pitchFamily="34" charset="0"/>
              </a:rPr>
              <a:t>FreshAIr</a:t>
            </a:r>
            <a:r>
              <a:rPr lang="en-US" sz="5600" i="1" cap="none" dirty="0">
                <a:latin typeface="Arial" panose="020B0604020202020204" pitchFamily="34" charset="0"/>
                <a:cs typeface="Arial" panose="020B0604020202020204" pitchFamily="34" charset="0"/>
              </a:rPr>
              <a:t> Author Interview</a:t>
            </a:r>
            <a:r>
              <a:rPr lang="en-US" sz="5600" cap="none" dirty="0">
                <a:latin typeface="Arial" panose="020B0604020202020204" pitchFamily="34" charset="0"/>
                <a:cs typeface="Arial" panose="020B0604020202020204" pitchFamily="34" charset="0"/>
              </a:rPr>
              <a:t>. NPR. 2 Jul. 2010. Radio.</a:t>
            </a:r>
            <a:br>
              <a:rPr lang="en-US" sz="5600" cap="none" dirty="0">
                <a:latin typeface="Arial" panose="020B0604020202020204" pitchFamily="34" charset="0"/>
                <a:cs typeface="Arial" panose="020B0604020202020204" pitchFamily="34" charset="0"/>
              </a:rPr>
            </a:br>
            <a:endParaRPr lang="en-US" sz="5600" cap="none" dirty="0">
              <a:latin typeface="Arial" panose="020B0604020202020204" pitchFamily="34" charset="0"/>
              <a:cs typeface="Arial" panose="020B0604020202020204" pitchFamily="34" charset="0"/>
            </a:endParaRPr>
          </a:p>
          <a:p>
            <a:pPr marL="514350" indent="-514350" algn="l" eaLnBrk="1" hangingPunct="1">
              <a:lnSpc>
                <a:spcPct val="120000"/>
              </a:lnSpc>
              <a:buAutoNum type="arabicPeriod"/>
            </a:pPr>
            <a:r>
              <a:rPr lang="en-US" sz="5600" cap="none" dirty="0" err="1">
                <a:latin typeface="Arial" panose="020B0604020202020204" pitchFamily="34" charset="0"/>
                <a:cs typeface="Arial" panose="020B0604020202020204" pitchFamily="34" charset="0"/>
              </a:rPr>
              <a:t>Sambuchino</a:t>
            </a:r>
            <a:r>
              <a:rPr lang="en-US" sz="5600" cap="none" dirty="0">
                <a:latin typeface="Arial" panose="020B0604020202020204" pitchFamily="34" charset="0"/>
                <a:cs typeface="Arial" panose="020B0604020202020204" pitchFamily="34" charset="0"/>
              </a:rPr>
              <a:t>, Chuck. “</a:t>
            </a:r>
            <a:r>
              <a:rPr lang="en-US" sz="5600" cap="none" dirty="0">
                <a:latin typeface="Arial" panose="020B0604020202020204" pitchFamily="34" charset="0"/>
                <a:cs typeface="Arial" panose="020B0604020202020204" pitchFamily="34" charset="0"/>
                <a:hlinkClick r:id="rId7"/>
              </a:rPr>
              <a:t>3 Things I Learned About Writing: Analyzing Stephen King’s IT</a:t>
            </a:r>
            <a:r>
              <a:rPr lang="en-US" sz="5600" cap="none" dirty="0">
                <a:latin typeface="Arial" panose="020B0604020202020204" pitchFamily="34" charset="0"/>
                <a:cs typeface="Arial" panose="020B0604020202020204" pitchFamily="34" charset="0"/>
              </a:rPr>
              <a:t>.” </a:t>
            </a:r>
            <a:r>
              <a:rPr lang="en-US" altLang="en-US" sz="5600" i="1" cap="none" dirty="0">
                <a:latin typeface="Arial" panose="020B0604020202020204" pitchFamily="34" charset="0"/>
                <a:cs typeface="Arial" panose="020B0604020202020204" pitchFamily="34" charset="0"/>
              </a:rPr>
              <a:t>Writer’s Digest</a:t>
            </a:r>
            <a:r>
              <a:rPr lang="en-US" altLang="en-US" sz="5600" cap="none" dirty="0">
                <a:latin typeface="Arial" panose="020B0604020202020204" pitchFamily="34" charset="0"/>
                <a:cs typeface="Arial" panose="020B0604020202020204" pitchFamily="34" charset="0"/>
              </a:rPr>
              <a:t>, 5 Sept. 2015. Accessed 15 September 2017.</a:t>
            </a:r>
            <a:r>
              <a:rPr lang="en-US" sz="5600" cap="none" dirty="0">
                <a:latin typeface="Arial" panose="020B0604020202020204" pitchFamily="34" charset="0"/>
                <a:cs typeface="Arial" panose="020B0604020202020204" pitchFamily="34" charset="0"/>
              </a:rPr>
              <a:t/>
            </a:r>
            <a:br>
              <a:rPr lang="en-US" sz="5600" cap="none" dirty="0">
                <a:latin typeface="Arial" panose="020B0604020202020204" pitchFamily="34" charset="0"/>
                <a:cs typeface="Arial" panose="020B0604020202020204" pitchFamily="34" charset="0"/>
              </a:rPr>
            </a:br>
            <a:endParaRPr lang="en-US" sz="5600" cap="none" dirty="0">
              <a:latin typeface="Arial" panose="020B0604020202020204" pitchFamily="34" charset="0"/>
              <a:cs typeface="Arial" panose="020B0604020202020204" pitchFamily="34" charset="0"/>
            </a:endParaRPr>
          </a:p>
          <a:p>
            <a:pPr marL="514350" indent="-514350" algn="l" eaLnBrk="1" hangingPunct="1">
              <a:lnSpc>
                <a:spcPct val="120000"/>
              </a:lnSpc>
              <a:buAutoNum type="arabicPeriod"/>
            </a:pPr>
            <a:r>
              <a:rPr lang="en-US" sz="5600" cap="none" dirty="0" err="1">
                <a:latin typeface="Arial" panose="020B0604020202020204" pitchFamily="34" charset="0"/>
                <a:cs typeface="Arial" panose="020B0604020202020204" pitchFamily="34" charset="0"/>
              </a:rPr>
              <a:t>Klems</a:t>
            </a:r>
            <a:r>
              <a:rPr lang="en-US" sz="5600" cap="none" dirty="0">
                <a:latin typeface="Arial" panose="020B0604020202020204" pitchFamily="34" charset="0"/>
                <a:cs typeface="Arial" panose="020B0604020202020204" pitchFamily="34" charset="0"/>
              </a:rPr>
              <a:t>, Brian A. “</a:t>
            </a:r>
            <a:r>
              <a:rPr lang="en-US" sz="5600" cap="none" dirty="0">
                <a:latin typeface="Arial" panose="020B0604020202020204" pitchFamily="34" charset="0"/>
                <a:cs typeface="Arial" panose="020B0604020202020204" pitchFamily="34" charset="0"/>
                <a:hlinkClick r:id="rId8"/>
              </a:rPr>
              <a:t>Write Like Stephen King: How to Create Scary Monsters</a:t>
            </a:r>
            <a:r>
              <a:rPr lang="en-US" sz="5600" cap="none" dirty="0">
                <a:latin typeface="Arial" panose="020B0604020202020204" pitchFamily="34" charset="0"/>
                <a:cs typeface="Arial" panose="020B0604020202020204" pitchFamily="34" charset="0"/>
              </a:rPr>
              <a:t>.” </a:t>
            </a:r>
            <a:r>
              <a:rPr lang="en-US" altLang="en-US" sz="5600" i="1" cap="none" dirty="0">
                <a:latin typeface="Arial" panose="020B0604020202020204" pitchFamily="34" charset="0"/>
                <a:cs typeface="Arial" panose="020B0604020202020204" pitchFamily="34" charset="0"/>
              </a:rPr>
              <a:t>Writer’s Digest</a:t>
            </a:r>
            <a:r>
              <a:rPr lang="en-US" altLang="en-US" sz="5600" cap="none" dirty="0">
                <a:latin typeface="Arial" panose="020B0604020202020204" pitchFamily="34" charset="0"/>
                <a:cs typeface="Arial" panose="020B0604020202020204" pitchFamily="34" charset="0"/>
              </a:rPr>
              <a:t>, 26 Oct. 2016. Accessed 15 September 2017.</a:t>
            </a:r>
            <a:r>
              <a:rPr lang="en-US" sz="5600" cap="none" dirty="0">
                <a:latin typeface="Arial" panose="020B0604020202020204" pitchFamily="34" charset="0"/>
                <a:cs typeface="Arial" panose="020B0604020202020204" pitchFamily="34" charset="0"/>
              </a:rPr>
              <a:t> </a:t>
            </a:r>
          </a:p>
          <a:p>
            <a:pPr marL="514350" indent="-514350" algn="l" eaLnBrk="1" hangingPunct="1">
              <a:lnSpc>
                <a:spcPct val="80000"/>
              </a:lnSpc>
              <a:buAutoNum type="arabicPeriod"/>
            </a:pPr>
            <a:endParaRPr lang="en-US" altLang="en-US" sz="2800" dirty="0"/>
          </a:p>
          <a:p>
            <a:pPr algn="l" eaLnBrk="1" hangingPunct="1">
              <a:lnSpc>
                <a:spcPct val="80000"/>
              </a:lnSpc>
            </a:pPr>
            <a:endParaRPr lang="en-US" altLang="en-US" sz="2800" b="1" dirty="0"/>
          </a:p>
          <a:p>
            <a:pPr marL="514350" indent="-514350" algn="l" eaLnBrk="1" hangingPunct="1">
              <a:lnSpc>
                <a:spcPct val="80000"/>
              </a:lnSpc>
              <a:buAutoNum type="arabicPeriod"/>
            </a:pPr>
            <a:endParaRPr lang="en-US" altLang="en-US" sz="2800" b="1"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8" y="0"/>
            <a:ext cx="3537687" cy="2122612"/>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6992" y="639633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835475" y="6396335"/>
            <a:ext cx="3302108"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www.ELAConnections.com</a:t>
            </a:r>
            <a:endParaRPr lang="en-US"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1838310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981200" y="914400"/>
            <a:ext cx="5340417" cy="1524000"/>
          </a:xfrm>
        </p:spPr>
        <p:txBody>
          <a:bodyPr anchor="ctr">
            <a:normAutofit fontScale="90000"/>
          </a:bodyPr>
          <a:lstStyle/>
          <a:p>
            <a:pPr eaLnBrk="1" hangingPunct="1"/>
            <a:r>
              <a:rPr lang="en-US" altLang="en-US" sz="7200" dirty="0" smtClean="0">
                <a:latin typeface="AR CHRISTY" panose="02000000000000000000" pitchFamily="2" charset="0"/>
              </a:rPr>
              <a:t>Handout</a:t>
            </a:r>
            <a:br>
              <a:rPr lang="en-US" altLang="en-US" sz="7200" dirty="0" smtClean="0">
                <a:latin typeface="AR CHRISTY" panose="02000000000000000000" pitchFamily="2" charset="0"/>
              </a:rPr>
            </a:br>
            <a:r>
              <a:rPr lang="en-US" altLang="en-US" sz="7200" dirty="0" smtClean="0">
                <a:latin typeface="AR CHRISTY" panose="02000000000000000000" pitchFamily="2" charset="0"/>
              </a:rPr>
              <a:t>Power Point</a:t>
            </a:r>
            <a:endParaRPr lang="en-US" altLang="en-US" sz="7200" dirty="0">
              <a:latin typeface="AR CHRISTY" panose="02000000000000000000" pitchFamily="2" charset="0"/>
            </a:endParaRPr>
          </a:p>
        </p:txBody>
      </p:sp>
      <p:sp>
        <p:nvSpPr>
          <p:cNvPr id="21507" name="Rectangle 3"/>
          <p:cNvSpPr>
            <a:spLocks noGrp="1" noChangeArrowheads="1"/>
          </p:cNvSpPr>
          <p:nvPr>
            <p:ph type="subTitle" idx="1"/>
          </p:nvPr>
        </p:nvSpPr>
        <p:spPr>
          <a:xfrm>
            <a:off x="1270334" y="3200400"/>
            <a:ext cx="6553200" cy="573151"/>
          </a:xfrm>
          <a:noFill/>
          <a:ln>
            <a:noFill/>
          </a:ln>
        </p:spPr>
        <p:txBody>
          <a:bodyPr>
            <a:normAutofit lnSpcReduction="10000"/>
          </a:bodyPr>
          <a:lstStyle/>
          <a:p>
            <a:pPr algn="l" eaLnBrk="1" hangingPunct="1">
              <a:lnSpc>
                <a:spcPct val="80000"/>
              </a:lnSpc>
            </a:pPr>
            <a:r>
              <a:rPr lang="en-US" altLang="en-US" sz="4000" cap="none" dirty="0">
                <a:latin typeface="Times New Roman" panose="02020603050405020304" pitchFamily="18" charset="0"/>
                <a:cs typeface="Times New Roman" panose="02020603050405020304" pitchFamily="18" charset="0"/>
                <a:hlinkClick r:id="rId3"/>
              </a:rPr>
              <a:t>https://tinyurl.com/y76vnkqu</a:t>
            </a:r>
            <a:r>
              <a:rPr lang="en-US" altLang="en-US" sz="4000" cap="none"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6992" y="6396335"/>
            <a:ext cx="42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835475" y="6396335"/>
            <a:ext cx="3302108" cy="461665"/>
          </a:xfrm>
          <a:prstGeom prst="rect">
            <a:avLst/>
          </a:prstGeom>
          <a:solidFill>
            <a:srgbClr val="83C9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rgbClr val="0070C0"/>
                </a:solidFill>
                <a:latin typeface="AR BLANCA" panose="02000000000000000000" pitchFamily="2" charset="0"/>
              </a:rPr>
              <a:t>www.ELAConnections.com</a:t>
            </a:r>
            <a:endParaRPr lang="en-US"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74835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76650" y="538162"/>
            <a:ext cx="5372100" cy="1470025"/>
          </a:xfrm>
        </p:spPr>
        <p:txBody>
          <a:bodyPr anchor="ctr">
            <a:noAutofit/>
          </a:bodyPr>
          <a:lstStyle/>
          <a:p>
            <a:pPr eaLnBrk="1" hangingPunct="1"/>
            <a:r>
              <a:rPr lang="en-US" altLang="en-US" sz="6000" dirty="0">
                <a:latin typeface="AR CHRISTY" panose="02000000000000000000" pitchFamily="2" charset="0"/>
              </a:rPr>
              <a:t>REALITY CHECK</a:t>
            </a:r>
          </a:p>
        </p:txBody>
      </p:sp>
      <p:sp>
        <p:nvSpPr>
          <p:cNvPr id="4099" name="Rectangle 3"/>
          <p:cNvSpPr>
            <a:spLocks noGrp="1" noChangeArrowheads="1"/>
          </p:cNvSpPr>
          <p:nvPr>
            <p:ph type="subTitle" idx="1"/>
          </p:nvPr>
        </p:nvSpPr>
        <p:spPr>
          <a:xfrm>
            <a:off x="3886200" y="2743200"/>
            <a:ext cx="4953000" cy="2133600"/>
          </a:xfrm>
          <a:noFill/>
          <a:ln w="38100" cmpd="dbl">
            <a:solidFill>
              <a:schemeClr val="tx1"/>
            </a:solidFill>
            <a:miter lim="800000"/>
            <a:headEnd/>
            <a:tailEnd/>
          </a:ln>
        </p:spPr>
        <p:txBody>
          <a:bodyPr/>
          <a:lstStyle/>
          <a:p>
            <a:pPr eaLnBrk="1" hangingPunct="1"/>
            <a:r>
              <a:rPr lang="en-US" altLang="en-US" sz="3200" cap="none" dirty="0">
                <a:latin typeface="Arial" panose="020B0604020202020204" pitchFamily="34" charset="0"/>
                <a:cs typeface="Arial" panose="020B0604020202020204" pitchFamily="34" charset="0"/>
              </a:rPr>
              <a:t>It takes a lot of </a:t>
            </a:r>
            <a:r>
              <a:rPr lang="en-US" altLang="en-US" sz="3200" b="1" cap="none" dirty="0">
                <a:latin typeface="Arial" panose="020B0604020202020204" pitchFamily="34" charset="0"/>
                <a:cs typeface="Arial" panose="020B0604020202020204" pitchFamily="34" charset="0"/>
              </a:rPr>
              <a:t>REALITY</a:t>
            </a:r>
            <a:r>
              <a:rPr lang="en-US" altLang="en-US" sz="3200" cap="none" dirty="0">
                <a:latin typeface="Arial" panose="020B0604020202020204" pitchFamily="34" charset="0"/>
                <a:cs typeface="Arial" panose="020B0604020202020204" pitchFamily="34" charset="0"/>
              </a:rPr>
              <a:t> to create a story that gives  readers the frights they won’t soon forget.</a:t>
            </a:r>
          </a:p>
        </p:txBody>
      </p:sp>
      <p:sp>
        <p:nvSpPr>
          <p:cNvPr id="4100" name="Text Box 6"/>
          <p:cNvSpPr txBox="1">
            <a:spLocks noChangeArrowheads="1"/>
          </p:cNvSpPr>
          <p:nvPr/>
        </p:nvSpPr>
        <p:spPr bwMode="auto">
          <a:xfrm>
            <a:off x="457200" y="4038600"/>
            <a:ext cx="3581400" cy="230822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dirty="0"/>
              <a:t>Good fiction is a lie that can be believed. </a:t>
            </a:r>
          </a:p>
          <a:p>
            <a:pPr algn="ctr" eaLnBrk="1" hangingPunct="1">
              <a:spcBef>
                <a:spcPct val="50000"/>
              </a:spcBef>
              <a:buFontTx/>
              <a:buNone/>
            </a:pPr>
            <a:r>
              <a:rPr lang="en-US" altLang="en-US" dirty="0"/>
              <a:t>~ Mort Castle</a:t>
            </a:r>
          </a:p>
        </p:txBody>
      </p:sp>
      <p:pic>
        <p:nvPicPr>
          <p:cNvPr id="4101" name="Picture 7" descr="MPj040156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 y="-19250"/>
            <a:ext cx="3629214" cy="241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0" y="253064"/>
            <a:ext cx="5943600" cy="2133600"/>
          </a:xfrm>
        </p:spPr>
        <p:txBody>
          <a:bodyPr anchor="ctr">
            <a:noAutofit/>
          </a:bodyPr>
          <a:lstStyle/>
          <a:p>
            <a:pPr algn="l" eaLnBrk="1" hangingPunct="1"/>
            <a:r>
              <a:rPr lang="en-US" altLang="en-US" sz="6000" dirty="0">
                <a:latin typeface="AR CHRISTY" panose="02000000000000000000" pitchFamily="2" charset="0"/>
              </a:rPr>
              <a:t>REALITY CHECK</a:t>
            </a:r>
            <a:r>
              <a:rPr lang="en-US" altLang="en-US" sz="4800" dirty="0">
                <a:latin typeface="Showcard Gothic" panose="04020904020102020604" pitchFamily="82" charset="0"/>
              </a:rPr>
              <a:t>: </a:t>
            </a:r>
            <a:r>
              <a:rPr lang="en-US" altLang="en-US" sz="4800" dirty="0" smtClean="0">
                <a:latin typeface="Showcard Gothic" panose="04020904020102020604" pitchFamily="82" charset="0"/>
              </a:rPr>
              <a:t/>
            </a:r>
            <a:br>
              <a:rPr lang="en-US" altLang="en-US" sz="4800" dirty="0" smtClean="0">
                <a:latin typeface="Showcard Gothic" panose="04020904020102020604" pitchFamily="82" charset="0"/>
              </a:rPr>
            </a:b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SETTING</a:t>
            </a:r>
            <a:endParaRPr lang="en-US" altLang="en-US" sz="8000" dirty="0">
              <a:latin typeface="Chiller" panose="04020404031007020602" pitchFamily="82" charset="0"/>
            </a:endParaRPr>
          </a:p>
        </p:txBody>
      </p:sp>
      <p:sp>
        <p:nvSpPr>
          <p:cNvPr id="5123" name="Rectangle 3"/>
          <p:cNvSpPr>
            <a:spLocks noGrp="1" noChangeArrowheads="1"/>
          </p:cNvSpPr>
          <p:nvPr>
            <p:ph type="subTitle" idx="1"/>
          </p:nvPr>
        </p:nvSpPr>
        <p:spPr>
          <a:xfrm>
            <a:off x="618423" y="2833036"/>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eaLnBrk="1" hangingPunct="1"/>
            <a:r>
              <a:rPr lang="en-US" altLang="en-US" sz="2800" b="1" dirty="0"/>
              <a:t>WRITE WHAT YOU KNOW</a:t>
            </a:r>
            <a:r>
              <a:rPr lang="en-US" altLang="en-US" sz="2800" dirty="0"/>
              <a:t>  </a:t>
            </a:r>
          </a:p>
          <a:p>
            <a:pPr algn="l" eaLnBrk="1" hangingPunct="1"/>
            <a:endParaRPr lang="en-US" altLang="en-US" sz="1200" dirty="0"/>
          </a:p>
          <a:p>
            <a:pPr algn="l" eaLnBrk="1" hangingPunct="1"/>
            <a:r>
              <a:rPr lang="en-US" altLang="en-US" sz="2800" cap="none" dirty="0" smtClean="0">
                <a:latin typeface="Arial" panose="020B0604020202020204" pitchFamily="34" charset="0"/>
                <a:cs typeface="Arial" panose="020B0604020202020204" pitchFamily="34" charset="0"/>
              </a:rPr>
              <a:t>Ordinary settings work because readers are familiar with the ordinary. They live there. They don’t expect something creepy to happen.</a:t>
            </a:r>
          </a:p>
          <a:p>
            <a:pPr algn="l" eaLnBrk="1" hangingPunct="1"/>
            <a:r>
              <a:rPr lang="en-US" altLang="en-US" sz="2800" cap="none" dirty="0" smtClean="0">
                <a:latin typeface="Arial" panose="020B0604020202020204" pitchFamily="34" charset="0"/>
                <a:cs typeface="Arial" panose="020B0604020202020204" pitchFamily="34" charset="0"/>
              </a:rPr>
              <a:t>If your setting is an ominous, fog-shrouded graveyard, you’ll be hard-pressed to spring a surprise on your readers.</a:t>
            </a:r>
          </a:p>
          <a:p>
            <a:pPr algn="l" eaLnBrk="1" hangingPunct="1"/>
            <a:endParaRPr lang="en-US" altLang="en-US" sz="2800" dirty="0"/>
          </a:p>
        </p:txBody>
      </p:sp>
      <p:pic>
        <p:nvPicPr>
          <p:cNvPr id="5124" name="Picture 9" descr="MPj040106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36"/>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81000" y="25146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normAutofit lnSpcReduction="10000"/>
          </a:bodyPr>
          <a:lstStyle/>
          <a:p>
            <a:pPr eaLnBrk="1" hangingPunct="1"/>
            <a:r>
              <a:rPr lang="en-US" altLang="en-US" sz="2800" b="1" dirty="0"/>
              <a:t>WRITE WHAT YOU KNOW</a:t>
            </a:r>
            <a:r>
              <a:rPr lang="en-US" altLang="en-US" sz="2800" dirty="0"/>
              <a:t>  </a:t>
            </a:r>
          </a:p>
          <a:p>
            <a:pPr algn="l" eaLnBrk="1" hangingPunct="1"/>
            <a:endParaRPr lang="en-US" altLang="en-US" sz="1200" dirty="0"/>
          </a:p>
          <a:p>
            <a:pPr algn="l" eaLnBrk="1" hangingPunct="1"/>
            <a:r>
              <a:rPr lang="en-US" altLang="en-US" sz="3300" i="1" cap="none" dirty="0" smtClean="0">
                <a:latin typeface="Arial" panose="020B0604020202020204" pitchFamily="34" charset="0"/>
                <a:cs typeface="Arial" panose="020B0604020202020204" pitchFamily="34" charset="0"/>
              </a:rPr>
              <a:t>When </a:t>
            </a:r>
            <a:r>
              <a:rPr lang="en-US" altLang="en-US" sz="3300" i="1" cap="none" dirty="0">
                <a:latin typeface="Arial" panose="020B0604020202020204" pitchFamily="34" charset="0"/>
                <a:cs typeface="Arial" panose="020B0604020202020204" pitchFamily="34" charset="0"/>
              </a:rPr>
              <a:t>the ordinary is invaded by the terrifying, extraordinary horror happens. </a:t>
            </a:r>
            <a:r>
              <a:rPr lang="en-US" altLang="en-US" sz="3300" i="1" cap="none" dirty="0" smtClean="0">
                <a:latin typeface="Arial" panose="020B0604020202020204" pitchFamily="34" charset="0"/>
                <a:cs typeface="Arial" panose="020B0604020202020204" pitchFamily="34" charset="0"/>
              </a:rPr>
              <a:t/>
            </a:r>
            <a:br>
              <a:rPr lang="en-US" altLang="en-US" sz="3300" i="1" cap="none" dirty="0" smtClean="0">
                <a:latin typeface="Arial" panose="020B0604020202020204" pitchFamily="34" charset="0"/>
                <a:cs typeface="Arial" panose="020B0604020202020204" pitchFamily="34" charset="0"/>
              </a:rPr>
            </a:br>
            <a:r>
              <a:rPr lang="en-US" altLang="en-US" sz="3300" i="1" cap="none" dirty="0" smtClean="0">
                <a:latin typeface="Arial" panose="020B0604020202020204" pitchFamily="34" charset="0"/>
                <a:cs typeface="Arial" panose="020B0604020202020204" pitchFamily="34" charset="0"/>
              </a:rPr>
              <a:t>It’s </a:t>
            </a:r>
            <a:r>
              <a:rPr lang="en-US" altLang="en-US" sz="3300" i="1" cap="none" dirty="0">
                <a:latin typeface="Arial" panose="020B0604020202020204" pitchFamily="34" charset="0"/>
                <a:cs typeface="Arial" panose="020B0604020202020204" pitchFamily="34" charset="0"/>
              </a:rPr>
              <a:t>the intrusion of the extraordinary, the appalling unusual into the lives of ordinary, credible, for-real characters that makes for compelling shock fiction</a:t>
            </a:r>
            <a:r>
              <a:rPr lang="en-US" altLang="en-US" sz="3300" i="1" cap="none" dirty="0" smtClean="0">
                <a:latin typeface="Arial" panose="020B0604020202020204" pitchFamily="34" charset="0"/>
                <a:cs typeface="Arial" panose="020B0604020202020204" pitchFamily="34" charset="0"/>
              </a:rPr>
              <a:t>.  </a:t>
            </a:r>
            <a:r>
              <a:rPr lang="en-US" altLang="en-US" sz="3300" cap="none" dirty="0">
                <a:latin typeface="Arial" panose="020B0604020202020204" pitchFamily="34" charset="0"/>
                <a:cs typeface="Arial" panose="020B0604020202020204" pitchFamily="34" charset="0"/>
              </a:rPr>
              <a:t>~ Mort Castle</a:t>
            </a:r>
          </a:p>
          <a:p>
            <a:pPr eaLnBrk="1" hangingPunct="1"/>
            <a:endParaRPr lang="en-US" altLang="en-US" sz="2800" dirty="0"/>
          </a:p>
        </p:txBody>
      </p:sp>
      <p:pic>
        <p:nvPicPr>
          <p:cNvPr id="7172" name="Picture 6" descr="MPj04071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3048000" y="253064"/>
            <a:ext cx="5943600" cy="2133600"/>
          </a:xfrm>
        </p:spPr>
        <p:txBody>
          <a:bodyPr anchor="ctr">
            <a:noAutofit/>
          </a:bodyPr>
          <a:lstStyle/>
          <a:p>
            <a:pPr algn="l" eaLnBrk="1" hangingPunct="1"/>
            <a:r>
              <a:rPr lang="en-US" altLang="en-US" sz="6000" dirty="0">
                <a:latin typeface="AR CHRISTY" panose="02000000000000000000" pitchFamily="2" charset="0"/>
              </a:rPr>
              <a:t>REALITY CHECK</a:t>
            </a:r>
            <a:r>
              <a:rPr lang="en-US" altLang="en-US" sz="4800" dirty="0">
                <a:latin typeface="Showcard Gothic" panose="04020904020102020604" pitchFamily="82" charset="0"/>
              </a:rPr>
              <a:t>: </a:t>
            </a:r>
            <a:r>
              <a:rPr lang="en-US" altLang="en-US" sz="4800" dirty="0" smtClean="0">
                <a:latin typeface="Showcard Gothic" panose="04020904020102020604" pitchFamily="82" charset="0"/>
              </a:rPr>
              <a:t/>
            </a:r>
            <a:br>
              <a:rPr lang="en-US" altLang="en-US" sz="4800" dirty="0" smtClean="0">
                <a:latin typeface="Showcard Gothic" panose="04020904020102020604" pitchFamily="82" charset="0"/>
              </a:rPr>
            </a:b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SETTING</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381000" y="3124200"/>
            <a:ext cx="8534400" cy="44196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eaLnBrk="1" hangingPunct="1"/>
            <a:r>
              <a:rPr lang="en-US" altLang="en-US" sz="2800" b="1" dirty="0"/>
              <a:t>WRITE WHAT YOU KNOW</a:t>
            </a:r>
            <a:r>
              <a:rPr lang="en-US" altLang="en-US" sz="2800" dirty="0"/>
              <a:t>  </a:t>
            </a:r>
            <a:endParaRPr lang="en-US" altLang="en-US" sz="3200" dirty="0"/>
          </a:p>
          <a:p>
            <a:pPr algn="l" eaLnBrk="1" hangingPunct="1"/>
            <a:r>
              <a:rPr lang="en-US" altLang="en-US" sz="1400" dirty="0"/>
              <a:t/>
            </a:r>
            <a:br>
              <a:rPr lang="en-US" altLang="en-US" sz="1400" dirty="0"/>
            </a:br>
            <a:r>
              <a:rPr lang="en-US" altLang="en-US" sz="2800" cap="none" dirty="0">
                <a:latin typeface="Arial" panose="020B0604020202020204" pitchFamily="34" charset="0"/>
                <a:cs typeface="Arial" panose="020B0604020202020204" pitchFamily="34" charset="0"/>
              </a:rPr>
              <a:t>Successful authors write about places they know. Stephen King, a Maine native, has lived in Castle Rock and Salem’s Lot. Even though he changed the names of the towns in his work, his writing is realistic and believable because he knows every little detail about these places. </a:t>
            </a:r>
          </a:p>
          <a:p>
            <a:pPr eaLnBrk="1" hangingPunct="1"/>
            <a:endParaRPr lang="en-US" altLang="en-US" sz="3200" dirty="0"/>
          </a:p>
        </p:txBody>
      </p:sp>
      <p:pic>
        <p:nvPicPr>
          <p:cNvPr id="8195" name="Picture 5" descr="MPj04009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
            <a:ext cx="1981200" cy="296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743200" y="354140"/>
            <a:ext cx="5943600" cy="2133600"/>
          </a:xfrm>
        </p:spPr>
        <p:txBody>
          <a:bodyPr anchor="ctr">
            <a:noAutofit/>
          </a:bodyPr>
          <a:lstStyle/>
          <a:p>
            <a:pPr algn="l" eaLnBrk="1" hangingPunct="1"/>
            <a:r>
              <a:rPr lang="en-US" altLang="en-US" sz="6000" dirty="0">
                <a:latin typeface="AR CHRISTY" panose="02000000000000000000" pitchFamily="2" charset="0"/>
              </a:rPr>
              <a:t>REALITY CHECK</a:t>
            </a:r>
            <a:r>
              <a:rPr lang="en-US" altLang="en-US" sz="4800" dirty="0">
                <a:latin typeface="Showcard Gothic" panose="04020904020102020604" pitchFamily="82" charset="0"/>
              </a:rPr>
              <a:t>: </a:t>
            </a:r>
            <a:r>
              <a:rPr lang="en-US" altLang="en-US" sz="4800" dirty="0" smtClean="0">
                <a:latin typeface="Showcard Gothic" panose="04020904020102020604" pitchFamily="82" charset="0"/>
              </a:rPr>
              <a:t/>
            </a:r>
            <a:br>
              <a:rPr lang="en-US" altLang="en-US" sz="4800" dirty="0" smtClean="0">
                <a:latin typeface="Showcard Gothic" panose="04020904020102020604" pitchFamily="82" charset="0"/>
              </a:rPr>
            </a:b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SETTING</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304800" y="30480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algn="l" eaLnBrk="1" hangingPunct="1"/>
            <a:endParaRPr lang="en-US" altLang="en-US" sz="3200" dirty="0"/>
          </a:p>
          <a:p>
            <a:pPr eaLnBrk="1" hangingPunct="1"/>
            <a:endParaRPr lang="en-US" altLang="en-US" sz="3200" dirty="0"/>
          </a:p>
        </p:txBody>
      </p:sp>
      <p:sp>
        <p:nvSpPr>
          <p:cNvPr id="10243" name="Text Box 5"/>
          <p:cNvSpPr txBox="1">
            <a:spLocks noChangeArrowheads="1"/>
          </p:cNvSpPr>
          <p:nvPr/>
        </p:nvSpPr>
        <p:spPr bwMode="auto">
          <a:xfrm>
            <a:off x="304800" y="2514600"/>
            <a:ext cx="8534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2800" b="1" dirty="0"/>
              <a:t>WRITE WHAT YOU KNOW</a:t>
            </a:r>
            <a:r>
              <a:rPr lang="en-US" altLang="en-US" sz="2800" dirty="0"/>
              <a:t>  </a:t>
            </a:r>
          </a:p>
          <a:p>
            <a:pPr eaLnBrk="1" hangingPunct="1">
              <a:spcBef>
                <a:spcPct val="50000"/>
              </a:spcBef>
              <a:buFontTx/>
              <a:buNone/>
            </a:pPr>
            <a:r>
              <a:rPr lang="en-US" altLang="en-US" sz="2800" dirty="0"/>
              <a:t>A good horror story character is a fictional someone who’s as alive and unique as anyone we know really well out in the real world. He </a:t>
            </a:r>
            <a:r>
              <a:rPr lang="en-US" altLang="en-US" sz="2800" i="1" dirty="0"/>
              <a:t>must</a:t>
            </a:r>
            <a:r>
              <a:rPr lang="en-US" altLang="en-US" sz="2800" dirty="0"/>
              <a:t> be in order for readers to care about him. If readers don’t care, it won’t matter what the character does or </a:t>
            </a:r>
            <a:r>
              <a:rPr lang="en-US" altLang="en-US" sz="2800" dirty="0" smtClean="0"/>
              <a:t/>
            </a:r>
            <a:br>
              <a:rPr lang="en-US" altLang="en-US" sz="2800" dirty="0" smtClean="0"/>
            </a:br>
            <a:r>
              <a:rPr lang="en-US" altLang="en-US" sz="2800" dirty="0" smtClean="0"/>
              <a:t>what </a:t>
            </a:r>
            <a:r>
              <a:rPr lang="en-US" altLang="en-US" sz="2800" dirty="0"/>
              <a:t>happens to him</a:t>
            </a:r>
            <a:r>
              <a:rPr lang="en-US" altLang="en-US" sz="2800" dirty="0" smtClean="0"/>
              <a:t>.</a:t>
            </a:r>
            <a:endParaRPr lang="en-US" altLang="en-US" sz="2800" dirty="0"/>
          </a:p>
        </p:txBody>
      </p:sp>
      <p:pic>
        <p:nvPicPr>
          <p:cNvPr id="10244" name="Picture 6" descr="MPj040725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78864" y="5011994"/>
            <a:ext cx="2265136" cy="184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596537" y="295330"/>
            <a:ext cx="8534400" cy="17907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altLang="en-US" sz="6000" dirty="0" smtClean="0">
                <a:latin typeface="AR CHRISTY" panose="02000000000000000000" pitchFamily="2" charset="0"/>
              </a:rPr>
              <a:t>REALITY CHECK</a:t>
            </a: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Characters</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304800" y="30480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algn="l" eaLnBrk="1" hangingPunct="1"/>
            <a:endParaRPr lang="en-US" altLang="en-US" sz="3200"/>
          </a:p>
          <a:p>
            <a:pPr eaLnBrk="1" hangingPunct="1"/>
            <a:endParaRPr lang="en-US" altLang="en-US" sz="3200"/>
          </a:p>
        </p:txBody>
      </p:sp>
      <p:sp>
        <p:nvSpPr>
          <p:cNvPr id="11267" name="Text Box 5"/>
          <p:cNvSpPr txBox="1">
            <a:spLocks noChangeArrowheads="1"/>
          </p:cNvSpPr>
          <p:nvPr/>
        </p:nvSpPr>
        <p:spPr bwMode="auto">
          <a:xfrm>
            <a:off x="304800" y="2086030"/>
            <a:ext cx="85344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2600" b="1" dirty="0"/>
              <a:t>WRITE WHAT YOU KNOW</a:t>
            </a:r>
            <a:r>
              <a:rPr lang="en-US" altLang="en-US" sz="2600" dirty="0"/>
              <a:t>  </a:t>
            </a:r>
          </a:p>
          <a:p>
            <a:pPr eaLnBrk="1" hangingPunct="1">
              <a:spcBef>
                <a:spcPct val="50000"/>
              </a:spcBef>
              <a:buFontTx/>
              <a:buNone/>
            </a:pPr>
            <a:r>
              <a:rPr lang="en-US" altLang="en-US" sz="2600" b="1" dirty="0"/>
              <a:t>Don’t use stereotypes</a:t>
            </a:r>
            <a:r>
              <a:rPr lang="en-US" altLang="en-US" sz="2600" dirty="0"/>
              <a:t>—they are limited by the mold that created them and are unfair to real people in the world. Remember: write about what you know. You know people and how they feel when someone lets them down. You’ve </a:t>
            </a:r>
            <a:r>
              <a:rPr lang="en-US" altLang="en-US" sz="2600" dirty="0" smtClean="0"/>
              <a:t>experienced </a:t>
            </a:r>
            <a:br>
              <a:rPr lang="en-US" altLang="en-US" sz="2600" dirty="0" smtClean="0"/>
            </a:br>
            <a:r>
              <a:rPr lang="en-US" altLang="en-US" sz="2600" dirty="0" smtClean="0"/>
              <a:t>disappointment</a:t>
            </a:r>
            <a:r>
              <a:rPr lang="en-US" altLang="en-US" sz="2600" dirty="0"/>
              <a:t>, </a:t>
            </a:r>
            <a:r>
              <a:rPr lang="en-US" altLang="en-US" sz="2600" dirty="0" smtClean="0"/>
              <a:t>joy</a:t>
            </a:r>
            <a:r>
              <a:rPr lang="en-US" altLang="en-US" sz="2600" dirty="0"/>
              <a:t>, hate, love, </a:t>
            </a:r>
            <a:r>
              <a:rPr lang="en-US" altLang="en-US" sz="2600" dirty="0" smtClean="0"/>
              <a:t/>
            </a:r>
            <a:br>
              <a:rPr lang="en-US" altLang="en-US" sz="2600" dirty="0" smtClean="0"/>
            </a:br>
            <a:r>
              <a:rPr lang="en-US" altLang="en-US" sz="2600" dirty="0" smtClean="0"/>
              <a:t>embarrassment</a:t>
            </a:r>
            <a:r>
              <a:rPr lang="en-US" altLang="en-US" sz="2600" dirty="0"/>
              <a:t>, </a:t>
            </a:r>
            <a:r>
              <a:rPr lang="en-US" altLang="en-US" sz="2600" dirty="0" smtClean="0"/>
              <a:t>and </a:t>
            </a:r>
            <a:r>
              <a:rPr lang="en-US" altLang="en-US" sz="2600" dirty="0"/>
              <a:t>pride, so you </a:t>
            </a:r>
            <a:r>
              <a:rPr lang="en-US" altLang="en-US" sz="2600" dirty="0" smtClean="0"/>
              <a:t/>
            </a:r>
            <a:br>
              <a:rPr lang="en-US" altLang="en-US" sz="2600" dirty="0" smtClean="0"/>
            </a:br>
            <a:r>
              <a:rPr lang="en-US" altLang="en-US" sz="2600" dirty="0" smtClean="0"/>
              <a:t>can </a:t>
            </a:r>
            <a:r>
              <a:rPr lang="en-US" altLang="en-US" sz="2600" dirty="0"/>
              <a:t>create </a:t>
            </a:r>
            <a:r>
              <a:rPr lang="en-US" altLang="en-US" sz="2600" dirty="0" smtClean="0"/>
              <a:t>credible characters who</a:t>
            </a:r>
            <a:r>
              <a:rPr lang="en-US" altLang="en-US" sz="2600" dirty="0"/>
              <a:t/>
            </a:r>
            <a:br>
              <a:rPr lang="en-US" altLang="en-US" sz="2600" dirty="0"/>
            </a:br>
            <a:r>
              <a:rPr lang="en-US" altLang="en-US" sz="2600" dirty="0" smtClean="0"/>
              <a:t>experience these emotions.</a:t>
            </a:r>
            <a:endParaRPr lang="en-US" altLang="en-US" sz="2600" dirty="0"/>
          </a:p>
        </p:txBody>
      </p:sp>
      <p:pic>
        <p:nvPicPr>
          <p:cNvPr id="8" name="Picture 8" descr="MPj040743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869" y="4495800"/>
            <a:ext cx="354513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596537" y="295330"/>
            <a:ext cx="8534400" cy="1790700"/>
          </a:xfrm>
        </p:spPr>
        <p:txBody>
          <a:bodyPr anchor="ctr">
            <a:noAutofit/>
          </a:bodyPr>
          <a:lstStyle/>
          <a:p>
            <a:pPr algn="l" eaLnBrk="1" hangingPunct="1"/>
            <a:r>
              <a:rPr lang="en-US" altLang="en-US" sz="6000" dirty="0">
                <a:latin typeface="AR CHRISTY" panose="02000000000000000000" pitchFamily="2" charset="0"/>
              </a:rPr>
              <a:t>REALITY </a:t>
            </a:r>
            <a:r>
              <a:rPr lang="en-US" altLang="en-US" sz="6000" dirty="0" smtClean="0">
                <a:latin typeface="AR CHRISTY" panose="02000000000000000000" pitchFamily="2" charset="0"/>
              </a:rPr>
              <a:t>CHECK</a:t>
            </a: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Characters</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304800" y="3048000"/>
            <a:ext cx="8534400" cy="3810000"/>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pPr algn="l" eaLnBrk="1" hangingPunct="1"/>
            <a:endParaRPr lang="en-US" altLang="en-US" sz="3200" dirty="0"/>
          </a:p>
          <a:p>
            <a:pPr eaLnBrk="1" hangingPunct="1"/>
            <a:endParaRPr lang="en-US" altLang="en-US" sz="3200" dirty="0"/>
          </a:p>
        </p:txBody>
      </p:sp>
      <p:sp>
        <p:nvSpPr>
          <p:cNvPr id="12291" name="Text Box 5"/>
          <p:cNvSpPr txBox="1">
            <a:spLocks noChangeArrowheads="1"/>
          </p:cNvSpPr>
          <p:nvPr/>
        </p:nvSpPr>
        <p:spPr bwMode="auto">
          <a:xfrm>
            <a:off x="304800" y="2256586"/>
            <a:ext cx="85344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2800" b="1" dirty="0"/>
              <a:t>WRITE WHAT YOU KNOW</a:t>
            </a:r>
            <a:r>
              <a:rPr lang="en-US" altLang="en-US" sz="2800" dirty="0"/>
              <a:t>  </a:t>
            </a:r>
          </a:p>
          <a:p>
            <a:pPr eaLnBrk="1" hangingPunct="1">
              <a:spcBef>
                <a:spcPct val="50000"/>
              </a:spcBef>
              <a:buFontTx/>
              <a:buNone/>
            </a:pPr>
            <a:r>
              <a:rPr lang="en-US" altLang="en-US" sz="2800" dirty="0"/>
              <a:t>The real characters you create will </a:t>
            </a:r>
            <a:r>
              <a:rPr lang="en-US" altLang="en-US" sz="2800" dirty="0" smtClean="0"/>
              <a:t>“</a:t>
            </a:r>
            <a:r>
              <a:rPr lang="en-US" altLang="en-US" sz="2800" dirty="0"/>
              <a:t>hold out a welcoming hand and yank readers into your waking nightmare—and keep them there</a:t>
            </a:r>
            <a:r>
              <a:rPr lang="en-US" altLang="en-US" sz="2800" dirty="0" smtClean="0"/>
              <a:t>!”  </a:t>
            </a:r>
            <a:r>
              <a:rPr lang="en-US" altLang="en-US" sz="2800" dirty="0"/>
              <a:t>~ Mort Castle</a:t>
            </a:r>
          </a:p>
          <a:p>
            <a:pPr eaLnBrk="1" hangingPunct="1">
              <a:spcBef>
                <a:spcPct val="50000"/>
              </a:spcBef>
              <a:buFontTx/>
              <a:buNone/>
            </a:pPr>
            <a:r>
              <a:rPr lang="en-US" altLang="en-US" dirty="0" smtClean="0">
                <a:solidFill>
                  <a:srgbClr val="C00000"/>
                </a:solidFill>
                <a:hlinkClick r:id="rId2"/>
              </a:rPr>
              <a:t/>
            </a:r>
            <a:br>
              <a:rPr lang="en-US" altLang="en-US" dirty="0" smtClean="0">
                <a:solidFill>
                  <a:srgbClr val="C00000"/>
                </a:solidFill>
                <a:hlinkClick r:id="rId2"/>
              </a:rPr>
            </a:br>
            <a:r>
              <a:rPr lang="en-US" altLang="en-US" dirty="0" smtClean="0">
                <a:solidFill>
                  <a:srgbClr val="C00000"/>
                </a:solidFill>
              </a:rPr>
              <a:t>   </a:t>
            </a:r>
            <a:r>
              <a:rPr lang="en-US" altLang="en-US" dirty="0" smtClean="0">
                <a:solidFill>
                  <a:srgbClr val="C00000"/>
                </a:solidFill>
                <a:hlinkClick r:id="rId2"/>
              </a:rPr>
              <a:t>Name </a:t>
            </a:r>
            <a:r>
              <a:rPr lang="en-US" altLang="en-US" dirty="0">
                <a:solidFill>
                  <a:srgbClr val="C00000"/>
                </a:solidFill>
                <a:hlinkClick r:id="rId2"/>
              </a:rPr>
              <a:t>meaning search</a:t>
            </a:r>
            <a:endParaRPr lang="en-US" altLang="en-US" dirty="0">
              <a:solidFill>
                <a:srgbClr val="C00000"/>
              </a:solidFill>
            </a:endParaRPr>
          </a:p>
          <a:p>
            <a:pPr eaLnBrk="1" hangingPunct="1">
              <a:spcBef>
                <a:spcPct val="50000"/>
              </a:spcBef>
              <a:buFontTx/>
              <a:buNone/>
            </a:pPr>
            <a:endParaRPr lang="en-US" altLang="en-US" dirty="0"/>
          </a:p>
        </p:txBody>
      </p:sp>
      <p:pic>
        <p:nvPicPr>
          <p:cNvPr id="12292" name="Picture 6" descr="MPj040671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571" y="4419600"/>
            <a:ext cx="361543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96537" y="295330"/>
            <a:ext cx="8534400" cy="1790700"/>
          </a:xfrm>
        </p:spPr>
        <p:txBody>
          <a:bodyPr anchor="ctr">
            <a:noAutofit/>
          </a:bodyPr>
          <a:lstStyle/>
          <a:p>
            <a:pPr algn="l" eaLnBrk="1" hangingPunct="1"/>
            <a:r>
              <a:rPr lang="en-US" altLang="en-US" sz="6000" dirty="0">
                <a:latin typeface="AR CHRISTY" panose="02000000000000000000" pitchFamily="2" charset="0"/>
              </a:rPr>
              <a:t>REALITY </a:t>
            </a:r>
            <a:r>
              <a:rPr lang="en-US" altLang="en-US" sz="6000" dirty="0" smtClean="0">
                <a:latin typeface="AR CHRISTY" panose="02000000000000000000" pitchFamily="2" charset="0"/>
              </a:rPr>
              <a:t>CHECK</a:t>
            </a:r>
            <a:r>
              <a:rPr lang="en-US" altLang="en-US" sz="4800" dirty="0" smtClean="0">
                <a:latin typeface="Showcard Gothic" panose="04020904020102020604" pitchFamily="82" charset="0"/>
              </a:rPr>
              <a:t>: 									                  </a:t>
            </a:r>
            <a:r>
              <a:rPr lang="en-US" altLang="en-US" sz="8000" dirty="0" smtClean="0">
                <a:latin typeface="Chiller" panose="04020404031007020602" pitchFamily="82" charset="0"/>
              </a:rPr>
              <a:t>Characters</a:t>
            </a:r>
            <a:endParaRPr lang="en-US" altLang="en-US" sz="8000" dirty="0">
              <a:latin typeface="Chiller" panose="04020404031007020602"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16794</TotalTime>
  <Words>976</Words>
  <Application>Microsoft Office PowerPoint</Application>
  <PresentationFormat>On-screen Show (4:3)</PresentationFormat>
  <Paragraphs>135</Paragraphs>
  <Slides>25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 BLANCA</vt:lpstr>
      <vt:lpstr>AR CHRISTY</vt:lpstr>
      <vt:lpstr>Arial</vt:lpstr>
      <vt:lpstr>Century Gothic</vt:lpstr>
      <vt:lpstr>Chiller</vt:lpstr>
      <vt:lpstr>Showcard Gothic</vt:lpstr>
      <vt:lpstr>STOMP_Shlop</vt:lpstr>
      <vt:lpstr>Times New Roman</vt:lpstr>
      <vt:lpstr>Mesh</vt:lpstr>
      <vt:lpstr>Halloween Writing and Staff Development ideas with Writer’s Magazines</vt:lpstr>
      <vt:lpstr>CREEPY TALES</vt:lpstr>
      <vt:lpstr>REALITY CHECK</vt:lpstr>
      <vt:lpstr>REALITY CHECK:     SETTING</vt:lpstr>
      <vt:lpstr>REALITY CHECK:     SETTING</vt:lpstr>
      <vt:lpstr>REALITY CHECK:     SETTING</vt:lpstr>
      <vt:lpstr>PowerPoint Presentation</vt:lpstr>
      <vt:lpstr>REALITY CHECK:                            Characters</vt:lpstr>
      <vt:lpstr>REALITY CHECK:                            Characters</vt:lpstr>
      <vt:lpstr>REALITY CHECK:                            Characters</vt:lpstr>
      <vt:lpstr>REALITY  CHECK</vt:lpstr>
      <vt:lpstr>  REALITY CHECK: SHIFT FROM  BLOOD AND GORE </vt:lpstr>
      <vt:lpstr>REALITY CHECK: FIND THE FEAR </vt:lpstr>
      <vt:lpstr>REALITY CHECK:       FIND THE FEAR</vt:lpstr>
      <vt:lpstr>REALITY CHECK: SUSPENSEFUL PLOT</vt:lpstr>
      <vt:lpstr>REALITY CHECK:     SUSPENSEFUL PLOT   EXAMPLES from Stephen’s King’s Misery</vt:lpstr>
      <vt:lpstr>REALITY CHECK:        LIFE LESSONS</vt:lpstr>
      <vt:lpstr>RECAP </vt:lpstr>
      <vt:lpstr>Read to write</vt:lpstr>
      <vt:lpstr>THINK &amp; WRITE </vt:lpstr>
      <vt:lpstr>SHARE &amp;   REVISE</vt:lpstr>
      <vt:lpstr>REWRITE,  EDIT &amp;  final draft </vt:lpstr>
      <vt:lpstr>SHARE &amp; CELEBRATE! </vt:lpstr>
      <vt:lpstr>SOURCES</vt:lpstr>
      <vt:lpstr>Handout Power Point</vt:lpstr>
    </vt:vector>
  </TitlesOfParts>
  <Company>GISD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CREEPY  TALES</dc:title>
  <dc:creator>gisduser</dc:creator>
  <cp:lastModifiedBy>Cindy Blevins</cp:lastModifiedBy>
  <cp:revision>154</cp:revision>
  <cp:lastPrinted>2017-09-14T14:50:29Z</cp:lastPrinted>
  <dcterms:created xsi:type="dcterms:W3CDTF">2006-10-19T15:20:20Z</dcterms:created>
  <dcterms:modified xsi:type="dcterms:W3CDTF">2017-09-25T13:17:34Z</dcterms:modified>
</cp:coreProperties>
</file>